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74" r:id="rId2"/>
    <p:sldId id="270" r:id="rId3"/>
    <p:sldId id="269" r:id="rId4"/>
    <p:sldId id="390" r:id="rId5"/>
    <p:sldId id="391" r:id="rId6"/>
    <p:sldId id="392" r:id="rId7"/>
    <p:sldId id="393" r:id="rId8"/>
    <p:sldId id="394" r:id="rId9"/>
    <p:sldId id="372" r:id="rId10"/>
    <p:sldId id="395" r:id="rId11"/>
    <p:sldId id="373" r:id="rId12"/>
    <p:sldId id="396" r:id="rId13"/>
    <p:sldId id="397" r:id="rId14"/>
    <p:sldId id="398" r:id="rId15"/>
    <p:sldId id="399" r:id="rId16"/>
    <p:sldId id="400" r:id="rId17"/>
    <p:sldId id="401" r:id="rId18"/>
    <p:sldId id="374" r:id="rId19"/>
    <p:sldId id="402" r:id="rId20"/>
    <p:sldId id="403" r:id="rId21"/>
    <p:sldId id="404" r:id="rId22"/>
    <p:sldId id="405" r:id="rId23"/>
    <p:sldId id="406" r:id="rId24"/>
    <p:sldId id="407" r:id="rId25"/>
    <p:sldId id="408" r:id="rId26"/>
    <p:sldId id="409" r:id="rId27"/>
    <p:sldId id="410" r:id="rId28"/>
    <p:sldId id="357" r:id="rId29"/>
    <p:sldId id="273" r:id="rId30"/>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42">
          <p15:clr>
            <a:srgbClr val="A4A3A4"/>
          </p15:clr>
        </p15:guide>
        <p15:guide id="2" orient="horz" pos="4292">
          <p15:clr>
            <a:srgbClr val="A4A3A4"/>
          </p15:clr>
        </p15:guide>
        <p15:guide id="3" orient="horz" pos="799">
          <p15:clr>
            <a:srgbClr val="A4A3A4"/>
          </p15:clr>
        </p15:guide>
        <p15:guide id="4" orient="horz" pos="2546">
          <p15:clr>
            <a:srgbClr val="A4A3A4"/>
          </p15:clr>
        </p15:guide>
        <p15:guide id="5" orient="horz" pos="1956">
          <p15:clr>
            <a:srgbClr val="A4A3A4"/>
          </p15:clr>
        </p15:guide>
        <p15:guide id="6" pos="3817">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小飞飞"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E0E6"/>
    <a:srgbClr val="ED7D31"/>
    <a:srgbClr val="5B9BD5"/>
    <a:srgbClr val="044875"/>
    <a:srgbClr val="28ABA3"/>
    <a:srgbClr val="3A9AD9"/>
    <a:srgbClr val="0072A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3" autoAdjust="0"/>
    <p:restoredTop sz="91709" autoAdjust="0"/>
  </p:normalViewPr>
  <p:slideViewPr>
    <p:cSldViewPr snapToGrid="0">
      <p:cViewPr varScale="1">
        <p:scale>
          <a:sx n="114" d="100"/>
          <a:sy n="114" d="100"/>
        </p:scale>
        <p:origin x="468" y="108"/>
      </p:cViewPr>
      <p:guideLst>
        <p:guide orient="horz" pos="142"/>
        <p:guide orient="horz" pos="4292"/>
        <p:guide orient="horz" pos="799"/>
        <p:guide orient="horz" pos="2546"/>
        <p:guide orient="horz" pos="1956"/>
        <p:guide pos="3817"/>
      </p:guideLst>
    </p:cSldViewPr>
  </p:slideViewPr>
  <p:notesTextViewPr>
    <p:cViewPr>
      <p:scale>
        <a:sx n="3" d="2"/>
        <a:sy n="3" d="2"/>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E351E990-507B-4CA6-B899-5B63BDE310A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a:extLst>
              <a:ext uri="{FF2B5EF4-FFF2-40B4-BE49-F238E27FC236}">
                <a16:creationId xmlns:a16="http://schemas.microsoft.com/office/drawing/2014/main" id="{298FCAE2-BACA-4E8E-AA8E-35C031D30476}"/>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a:defRPr/>
            </a:pPr>
            <a:fld id="{404AE8DD-BC5B-4157-9922-88DDB98715EB}" type="datetimeFigureOut">
              <a:rPr lang="zh-CN" altLang="en-US"/>
              <a:pPr>
                <a:defRPr/>
              </a:pPr>
              <a:t>2021-08-02</a:t>
            </a:fld>
            <a:endParaRPr lang="zh-CN" altLang="en-US"/>
          </a:p>
        </p:txBody>
      </p:sp>
      <p:sp>
        <p:nvSpPr>
          <p:cNvPr id="4" name="幻灯片图像占位符 3">
            <a:extLst>
              <a:ext uri="{FF2B5EF4-FFF2-40B4-BE49-F238E27FC236}">
                <a16:creationId xmlns:a16="http://schemas.microsoft.com/office/drawing/2014/main" id="{37BF4554-A9F1-4C84-9A38-693F831D3B94}"/>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a:ext uri="{FF2B5EF4-FFF2-40B4-BE49-F238E27FC236}">
                <a16:creationId xmlns:a16="http://schemas.microsoft.com/office/drawing/2014/main" id="{81FEA0B8-F330-4BB6-A41F-DE1C07118F7D}"/>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二级</a:t>
            </a:r>
          </a:p>
          <a:p>
            <a:pPr lvl="2"/>
            <a:r>
              <a:rPr lang="zh-CN" altLang="en-US" noProof="0"/>
              <a:t>三级</a:t>
            </a:r>
          </a:p>
          <a:p>
            <a:pPr lvl="3"/>
            <a:r>
              <a:rPr lang="zh-CN" altLang="en-US" noProof="0"/>
              <a:t>四级</a:t>
            </a:r>
          </a:p>
          <a:p>
            <a:pPr lvl="4"/>
            <a:r>
              <a:rPr lang="zh-CN" altLang="en-US" noProof="0"/>
              <a:t>五级</a:t>
            </a:r>
          </a:p>
        </p:txBody>
      </p:sp>
      <p:sp>
        <p:nvSpPr>
          <p:cNvPr id="6" name="页脚占位符 5">
            <a:extLst>
              <a:ext uri="{FF2B5EF4-FFF2-40B4-BE49-F238E27FC236}">
                <a16:creationId xmlns:a16="http://schemas.microsoft.com/office/drawing/2014/main" id="{1916F065-A22F-40FD-9FA7-BE9366242DDF}"/>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a:extLst>
              <a:ext uri="{FF2B5EF4-FFF2-40B4-BE49-F238E27FC236}">
                <a16:creationId xmlns:a16="http://schemas.microsoft.com/office/drawing/2014/main" id="{2AA35707-FB99-4E83-B876-70046F1D5440}"/>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B6A048C7-FDDF-4F68-89EB-F4C2F152F56C}" type="slidenum">
              <a:rPr lang="zh-CN" altLang="en-US"/>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a:extLst>
              <a:ext uri="{FF2B5EF4-FFF2-40B4-BE49-F238E27FC236}">
                <a16:creationId xmlns:a16="http://schemas.microsoft.com/office/drawing/2014/main" id="{6E5AFD91-2F01-4B67-83F6-BD3E8B8567A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a:extLst>
              <a:ext uri="{FF2B5EF4-FFF2-40B4-BE49-F238E27FC236}">
                <a16:creationId xmlns:a16="http://schemas.microsoft.com/office/drawing/2014/main" id="{C14EBA56-4385-4D65-AFE2-7180D8113F4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4100" name="灯片编号占位符 3">
            <a:extLst>
              <a:ext uri="{FF2B5EF4-FFF2-40B4-BE49-F238E27FC236}">
                <a16:creationId xmlns:a16="http://schemas.microsoft.com/office/drawing/2014/main" id="{A458BEF7-5E12-418C-B1F9-38BFAC55CDA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222FD17A-51B6-4FE2-A534-76D4431CA95B}" type="slidenum">
              <a:rPr lang="zh-CN" altLang="en-US"/>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DF6A5646-E6F3-45FE-AE3B-80A15C0F3AF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6E822D96-916B-4C1E-B446-5A5C56D6ABD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F64172B3-4C58-4455-8B8B-DEADE3DDCDF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5CA7FCB-F4E7-4A60-999A-DE4F5A8A1951}" type="slidenum">
              <a:rPr lang="zh-CN" altLang="en-US"/>
              <a:pPr/>
              <a:t>10</a:t>
            </a:fld>
            <a:endParaRPr lang="zh-CN" altLang="en-US"/>
          </a:p>
        </p:txBody>
      </p:sp>
    </p:spTree>
    <p:extLst>
      <p:ext uri="{BB962C8B-B14F-4D97-AF65-F5344CB8AC3E}">
        <p14:creationId xmlns:p14="http://schemas.microsoft.com/office/powerpoint/2010/main" val="34432285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DF6A5646-E6F3-45FE-AE3B-80A15C0F3AF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6E822D96-916B-4C1E-B446-5A5C56D6ABD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F64172B3-4C58-4455-8B8B-DEADE3DDCDF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5CA7FCB-F4E7-4A60-999A-DE4F5A8A1951}" type="slidenum">
              <a:rPr lang="zh-CN" altLang="en-US"/>
              <a:pPr/>
              <a:t>11</a:t>
            </a:fld>
            <a:endParaRPr lang="zh-CN" altLang="en-US"/>
          </a:p>
        </p:txBody>
      </p:sp>
    </p:spTree>
    <p:extLst>
      <p:ext uri="{BB962C8B-B14F-4D97-AF65-F5344CB8AC3E}">
        <p14:creationId xmlns:p14="http://schemas.microsoft.com/office/powerpoint/2010/main" val="23310718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DF6A5646-E6F3-45FE-AE3B-80A15C0F3AF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6E822D96-916B-4C1E-B446-5A5C56D6ABD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F64172B3-4C58-4455-8B8B-DEADE3DDCDF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5CA7FCB-F4E7-4A60-999A-DE4F5A8A1951}" type="slidenum">
              <a:rPr lang="zh-CN" altLang="en-US"/>
              <a:pPr/>
              <a:t>12</a:t>
            </a:fld>
            <a:endParaRPr lang="zh-CN" altLang="en-US"/>
          </a:p>
        </p:txBody>
      </p:sp>
    </p:spTree>
    <p:extLst>
      <p:ext uri="{BB962C8B-B14F-4D97-AF65-F5344CB8AC3E}">
        <p14:creationId xmlns:p14="http://schemas.microsoft.com/office/powerpoint/2010/main" val="694358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DF6A5646-E6F3-45FE-AE3B-80A15C0F3AF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6E822D96-916B-4C1E-B446-5A5C56D6ABD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F64172B3-4C58-4455-8B8B-DEADE3DDCDF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5CA7FCB-F4E7-4A60-999A-DE4F5A8A1951}" type="slidenum">
              <a:rPr lang="zh-CN" altLang="en-US"/>
              <a:pPr/>
              <a:t>13</a:t>
            </a:fld>
            <a:endParaRPr lang="zh-CN" altLang="en-US"/>
          </a:p>
        </p:txBody>
      </p:sp>
    </p:spTree>
    <p:extLst>
      <p:ext uri="{BB962C8B-B14F-4D97-AF65-F5344CB8AC3E}">
        <p14:creationId xmlns:p14="http://schemas.microsoft.com/office/powerpoint/2010/main" val="8414504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DF6A5646-E6F3-45FE-AE3B-80A15C0F3AF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6E822D96-916B-4C1E-B446-5A5C56D6ABD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F64172B3-4C58-4455-8B8B-DEADE3DDCDF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5CA7FCB-F4E7-4A60-999A-DE4F5A8A1951}" type="slidenum">
              <a:rPr lang="zh-CN" altLang="en-US"/>
              <a:pPr/>
              <a:t>14</a:t>
            </a:fld>
            <a:endParaRPr lang="zh-CN" altLang="en-US"/>
          </a:p>
        </p:txBody>
      </p:sp>
    </p:spTree>
    <p:extLst>
      <p:ext uri="{BB962C8B-B14F-4D97-AF65-F5344CB8AC3E}">
        <p14:creationId xmlns:p14="http://schemas.microsoft.com/office/powerpoint/2010/main" val="35880832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DF6A5646-E6F3-45FE-AE3B-80A15C0F3AF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6E822D96-916B-4C1E-B446-5A5C56D6ABD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F64172B3-4C58-4455-8B8B-DEADE3DDCDF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5CA7FCB-F4E7-4A60-999A-DE4F5A8A1951}" type="slidenum">
              <a:rPr lang="zh-CN" altLang="en-US"/>
              <a:pPr/>
              <a:t>15</a:t>
            </a:fld>
            <a:endParaRPr lang="zh-CN" altLang="en-US"/>
          </a:p>
        </p:txBody>
      </p:sp>
    </p:spTree>
    <p:extLst>
      <p:ext uri="{BB962C8B-B14F-4D97-AF65-F5344CB8AC3E}">
        <p14:creationId xmlns:p14="http://schemas.microsoft.com/office/powerpoint/2010/main" val="31338886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DF6A5646-E6F3-45FE-AE3B-80A15C0F3AF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6E822D96-916B-4C1E-B446-5A5C56D6ABD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F64172B3-4C58-4455-8B8B-DEADE3DDCDF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5CA7FCB-F4E7-4A60-999A-DE4F5A8A1951}" type="slidenum">
              <a:rPr lang="zh-CN" altLang="en-US"/>
              <a:pPr/>
              <a:t>16</a:t>
            </a:fld>
            <a:endParaRPr lang="zh-CN" altLang="en-US"/>
          </a:p>
        </p:txBody>
      </p:sp>
    </p:spTree>
    <p:extLst>
      <p:ext uri="{BB962C8B-B14F-4D97-AF65-F5344CB8AC3E}">
        <p14:creationId xmlns:p14="http://schemas.microsoft.com/office/powerpoint/2010/main" val="35485545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DF6A5646-E6F3-45FE-AE3B-80A15C0F3AF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6E822D96-916B-4C1E-B446-5A5C56D6ABD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F64172B3-4C58-4455-8B8B-DEADE3DDCDF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5CA7FCB-F4E7-4A60-999A-DE4F5A8A1951}" type="slidenum">
              <a:rPr lang="zh-CN" altLang="en-US"/>
              <a:pPr/>
              <a:t>17</a:t>
            </a:fld>
            <a:endParaRPr lang="zh-CN" altLang="en-US"/>
          </a:p>
        </p:txBody>
      </p:sp>
    </p:spTree>
    <p:extLst>
      <p:ext uri="{BB962C8B-B14F-4D97-AF65-F5344CB8AC3E}">
        <p14:creationId xmlns:p14="http://schemas.microsoft.com/office/powerpoint/2010/main" val="29272983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DF6A5646-E6F3-45FE-AE3B-80A15C0F3AF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6E822D96-916B-4C1E-B446-5A5C56D6ABD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F64172B3-4C58-4455-8B8B-DEADE3DDCDF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5CA7FCB-F4E7-4A60-999A-DE4F5A8A1951}" type="slidenum">
              <a:rPr lang="zh-CN" altLang="en-US"/>
              <a:pPr/>
              <a:t>18</a:t>
            </a:fld>
            <a:endParaRPr lang="zh-CN" altLang="en-US"/>
          </a:p>
        </p:txBody>
      </p:sp>
    </p:spTree>
    <p:extLst>
      <p:ext uri="{BB962C8B-B14F-4D97-AF65-F5344CB8AC3E}">
        <p14:creationId xmlns:p14="http://schemas.microsoft.com/office/powerpoint/2010/main" val="493088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DF6A5646-E6F3-45FE-AE3B-80A15C0F3AF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6E822D96-916B-4C1E-B446-5A5C56D6ABD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F64172B3-4C58-4455-8B8B-DEADE3DDCDF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5CA7FCB-F4E7-4A60-999A-DE4F5A8A1951}" type="slidenum">
              <a:rPr lang="zh-CN" altLang="en-US"/>
              <a:pPr/>
              <a:t>19</a:t>
            </a:fld>
            <a:endParaRPr lang="zh-CN" altLang="en-US"/>
          </a:p>
        </p:txBody>
      </p:sp>
    </p:spTree>
    <p:extLst>
      <p:ext uri="{BB962C8B-B14F-4D97-AF65-F5344CB8AC3E}">
        <p14:creationId xmlns:p14="http://schemas.microsoft.com/office/powerpoint/2010/main" val="7136857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a:extLst>
              <a:ext uri="{FF2B5EF4-FFF2-40B4-BE49-F238E27FC236}">
                <a16:creationId xmlns:a16="http://schemas.microsoft.com/office/drawing/2014/main" id="{3BAF25A3-9CB0-4647-BBD0-99FACB4C221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备注占位符 2">
            <a:extLst>
              <a:ext uri="{FF2B5EF4-FFF2-40B4-BE49-F238E27FC236}">
                <a16:creationId xmlns:a16="http://schemas.microsoft.com/office/drawing/2014/main" id="{AB545D6B-607B-4DF2-9AD6-74F1B070718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6148" name="灯片编号占位符 3">
            <a:extLst>
              <a:ext uri="{FF2B5EF4-FFF2-40B4-BE49-F238E27FC236}">
                <a16:creationId xmlns:a16="http://schemas.microsoft.com/office/drawing/2014/main" id="{665450DA-881F-4DFF-806C-1214B91C8CB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461E672-CB71-4400-8F29-01D226374C4E}" type="slidenum">
              <a:rPr lang="zh-CN" altLang="en-US"/>
              <a:pPr/>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DF6A5646-E6F3-45FE-AE3B-80A15C0F3AF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6E822D96-916B-4C1E-B446-5A5C56D6ABD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F64172B3-4C58-4455-8B8B-DEADE3DDCDF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5CA7FCB-F4E7-4A60-999A-DE4F5A8A1951}" type="slidenum">
              <a:rPr lang="zh-CN" altLang="en-US"/>
              <a:pPr/>
              <a:t>20</a:t>
            </a:fld>
            <a:endParaRPr lang="zh-CN" altLang="en-US"/>
          </a:p>
        </p:txBody>
      </p:sp>
    </p:spTree>
    <p:extLst>
      <p:ext uri="{BB962C8B-B14F-4D97-AF65-F5344CB8AC3E}">
        <p14:creationId xmlns:p14="http://schemas.microsoft.com/office/powerpoint/2010/main" val="17396283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DF6A5646-E6F3-45FE-AE3B-80A15C0F3AF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6E822D96-916B-4C1E-B446-5A5C56D6ABD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F64172B3-4C58-4455-8B8B-DEADE3DDCDF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5CA7FCB-F4E7-4A60-999A-DE4F5A8A1951}" type="slidenum">
              <a:rPr lang="zh-CN" altLang="en-US"/>
              <a:pPr/>
              <a:t>21</a:t>
            </a:fld>
            <a:endParaRPr lang="zh-CN" altLang="en-US"/>
          </a:p>
        </p:txBody>
      </p:sp>
    </p:spTree>
    <p:extLst>
      <p:ext uri="{BB962C8B-B14F-4D97-AF65-F5344CB8AC3E}">
        <p14:creationId xmlns:p14="http://schemas.microsoft.com/office/powerpoint/2010/main" val="24261177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DF6A5646-E6F3-45FE-AE3B-80A15C0F3AF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6E822D96-916B-4C1E-B446-5A5C56D6ABD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F64172B3-4C58-4455-8B8B-DEADE3DDCDF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5CA7FCB-F4E7-4A60-999A-DE4F5A8A1951}" type="slidenum">
              <a:rPr lang="zh-CN" altLang="en-US"/>
              <a:pPr/>
              <a:t>22</a:t>
            </a:fld>
            <a:endParaRPr lang="zh-CN" altLang="en-US"/>
          </a:p>
        </p:txBody>
      </p:sp>
    </p:spTree>
    <p:extLst>
      <p:ext uri="{BB962C8B-B14F-4D97-AF65-F5344CB8AC3E}">
        <p14:creationId xmlns:p14="http://schemas.microsoft.com/office/powerpoint/2010/main" val="4973048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DF6A5646-E6F3-45FE-AE3B-80A15C0F3AF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6E822D96-916B-4C1E-B446-5A5C56D6ABD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F64172B3-4C58-4455-8B8B-DEADE3DDCDF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5CA7FCB-F4E7-4A60-999A-DE4F5A8A1951}" type="slidenum">
              <a:rPr lang="zh-CN" altLang="en-US"/>
              <a:pPr/>
              <a:t>23</a:t>
            </a:fld>
            <a:endParaRPr lang="zh-CN" altLang="en-US"/>
          </a:p>
        </p:txBody>
      </p:sp>
    </p:spTree>
    <p:extLst>
      <p:ext uri="{BB962C8B-B14F-4D97-AF65-F5344CB8AC3E}">
        <p14:creationId xmlns:p14="http://schemas.microsoft.com/office/powerpoint/2010/main" val="33253300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DF6A5646-E6F3-45FE-AE3B-80A15C0F3AF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6E822D96-916B-4C1E-B446-5A5C56D6ABD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F64172B3-4C58-4455-8B8B-DEADE3DDCDF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5CA7FCB-F4E7-4A60-999A-DE4F5A8A1951}" type="slidenum">
              <a:rPr lang="zh-CN" altLang="en-US"/>
              <a:pPr/>
              <a:t>24</a:t>
            </a:fld>
            <a:endParaRPr lang="zh-CN" altLang="en-US"/>
          </a:p>
        </p:txBody>
      </p:sp>
    </p:spTree>
    <p:extLst>
      <p:ext uri="{BB962C8B-B14F-4D97-AF65-F5344CB8AC3E}">
        <p14:creationId xmlns:p14="http://schemas.microsoft.com/office/powerpoint/2010/main" val="9802877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DF6A5646-E6F3-45FE-AE3B-80A15C0F3AF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6E822D96-916B-4C1E-B446-5A5C56D6ABD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F64172B3-4C58-4455-8B8B-DEADE3DDCDF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5CA7FCB-F4E7-4A60-999A-DE4F5A8A1951}" type="slidenum">
              <a:rPr lang="zh-CN" altLang="en-US"/>
              <a:pPr/>
              <a:t>25</a:t>
            </a:fld>
            <a:endParaRPr lang="zh-CN" altLang="en-US"/>
          </a:p>
        </p:txBody>
      </p:sp>
    </p:spTree>
    <p:extLst>
      <p:ext uri="{BB962C8B-B14F-4D97-AF65-F5344CB8AC3E}">
        <p14:creationId xmlns:p14="http://schemas.microsoft.com/office/powerpoint/2010/main" val="15988780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DF6A5646-E6F3-45FE-AE3B-80A15C0F3AF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6E822D96-916B-4C1E-B446-5A5C56D6ABD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F64172B3-4C58-4455-8B8B-DEADE3DDCDF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5CA7FCB-F4E7-4A60-999A-DE4F5A8A1951}" type="slidenum">
              <a:rPr lang="zh-CN" altLang="en-US"/>
              <a:pPr/>
              <a:t>26</a:t>
            </a:fld>
            <a:endParaRPr lang="zh-CN" altLang="en-US"/>
          </a:p>
        </p:txBody>
      </p:sp>
    </p:spTree>
    <p:extLst>
      <p:ext uri="{BB962C8B-B14F-4D97-AF65-F5344CB8AC3E}">
        <p14:creationId xmlns:p14="http://schemas.microsoft.com/office/powerpoint/2010/main" val="27040645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DF6A5646-E6F3-45FE-AE3B-80A15C0F3AF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6E822D96-916B-4C1E-B446-5A5C56D6ABD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F64172B3-4C58-4455-8B8B-DEADE3DDCDF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5CA7FCB-F4E7-4A60-999A-DE4F5A8A1951}" type="slidenum">
              <a:rPr lang="zh-CN" altLang="en-US"/>
              <a:pPr/>
              <a:t>27</a:t>
            </a:fld>
            <a:endParaRPr lang="zh-CN" altLang="en-US"/>
          </a:p>
        </p:txBody>
      </p:sp>
    </p:spTree>
    <p:extLst>
      <p:ext uri="{BB962C8B-B14F-4D97-AF65-F5344CB8AC3E}">
        <p14:creationId xmlns:p14="http://schemas.microsoft.com/office/powerpoint/2010/main" val="1455665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a:extLst>
              <a:ext uri="{FF2B5EF4-FFF2-40B4-BE49-F238E27FC236}">
                <a16:creationId xmlns:a16="http://schemas.microsoft.com/office/drawing/2014/main" id="{54EA0FC4-DD5C-4EE4-ABFF-F084A91B57E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备注占位符 2">
            <a:extLst>
              <a:ext uri="{FF2B5EF4-FFF2-40B4-BE49-F238E27FC236}">
                <a16:creationId xmlns:a16="http://schemas.microsoft.com/office/drawing/2014/main" id="{0BA0A3ED-E1B3-4E82-8635-8925A7D9161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dirty="0"/>
              <a:t>CRF </a:t>
            </a:r>
            <a:r>
              <a:rPr lang="zh-CN" altLang="en-US" dirty="0"/>
              <a:t>目的是在文本对应标签的输出空间中，学习到语言的各种结构</a:t>
            </a:r>
            <a:r>
              <a:rPr lang="en-US" altLang="zh-CN" dirty="0"/>
              <a:t>(</a:t>
            </a:r>
            <a:r>
              <a:rPr lang="zh-CN" altLang="en-US" dirty="0"/>
              <a:t>例如：组织名常接在地名的后方</a:t>
            </a:r>
            <a:r>
              <a:rPr lang="en-US" altLang="zh-CN" dirty="0"/>
              <a:t>)</a:t>
            </a:r>
            <a:r>
              <a:rPr lang="zh-CN" altLang="en-US" dirty="0"/>
              <a:t>，以便正确地进行标注，称之为结构化学习。</a:t>
            </a:r>
            <a:r>
              <a:rPr lang="en-US" altLang="zh-CN" dirty="0"/>
              <a:t>LSTM </a:t>
            </a:r>
            <a:r>
              <a:rPr lang="zh-CN" altLang="en-US" dirty="0"/>
              <a:t>用来作特征撷取，</a:t>
            </a:r>
            <a:r>
              <a:rPr lang="en-US" altLang="zh-CN" dirty="0"/>
              <a:t>CRF </a:t>
            </a:r>
            <a:r>
              <a:rPr lang="zh-CN" altLang="en-US" dirty="0"/>
              <a:t>则基于特征计算标签组合的全局最优解。</a:t>
            </a:r>
          </a:p>
        </p:txBody>
      </p:sp>
      <p:sp>
        <p:nvSpPr>
          <p:cNvPr id="14340" name="灯片编号占位符 3">
            <a:extLst>
              <a:ext uri="{FF2B5EF4-FFF2-40B4-BE49-F238E27FC236}">
                <a16:creationId xmlns:a16="http://schemas.microsoft.com/office/drawing/2014/main" id="{527A16C6-81CD-40A0-95D5-458D5BEA51B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45F0644A-C811-480A-A557-194B4790E1FB}" type="slidenum">
              <a:rPr lang="zh-CN" altLang="en-US"/>
              <a:pPr/>
              <a:t>28</a:t>
            </a:fld>
            <a:endParaRPr lang="zh-CN" altLang="en-US"/>
          </a:p>
        </p:txBody>
      </p:sp>
    </p:spTree>
    <p:extLst>
      <p:ext uri="{BB962C8B-B14F-4D97-AF65-F5344CB8AC3E}">
        <p14:creationId xmlns:p14="http://schemas.microsoft.com/office/powerpoint/2010/main" val="28933366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DF6A5646-E6F3-45FE-AE3B-80A15C0F3AF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6E822D96-916B-4C1E-B446-5A5C56D6ABD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F64172B3-4C58-4455-8B8B-DEADE3DDCDF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5CA7FCB-F4E7-4A60-999A-DE4F5A8A1951}" type="slidenum">
              <a:rPr lang="zh-CN" altLang="en-US"/>
              <a:pPr/>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DF6A5646-E6F3-45FE-AE3B-80A15C0F3AF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6E822D96-916B-4C1E-B446-5A5C56D6ABD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F64172B3-4C58-4455-8B8B-DEADE3DDCDF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5CA7FCB-F4E7-4A60-999A-DE4F5A8A1951}" type="slidenum">
              <a:rPr lang="zh-CN" altLang="en-US"/>
              <a:pPr/>
              <a:t>4</a:t>
            </a:fld>
            <a:endParaRPr lang="zh-CN" altLang="en-US"/>
          </a:p>
        </p:txBody>
      </p:sp>
    </p:spTree>
    <p:extLst>
      <p:ext uri="{BB962C8B-B14F-4D97-AF65-F5344CB8AC3E}">
        <p14:creationId xmlns:p14="http://schemas.microsoft.com/office/powerpoint/2010/main" val="855719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DF6A5646-E6F3-45FE-AE3B-80A15C0F3AF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6E822D96-916B-4C1E-B446-5A5C56D6ABD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F64172B3-4C58-4455-8B8B-DEADE3DDCDF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5CA7FCB-F4E7-4A60-999A-DE4F5A8A1951}" type="slidenum">
              <a:rPr lang="zh-CN" altLang="en-US"/>
              <a:pPr/>
              <a:t>5</a:t>
            </a:fld>
            <a:endParaRPr lang="zh-CN" altLang="en-US"/>
          </a:p>
        </p:txBody>
      </p:sp>
    </p:spTree>
    <p:extLst>
      <p:ext uri="{BB962C8B-B14F-4D97-AF65-F5344CB8AC3E}">
        <p14:creationId xmlns:p14="http://schemas.microsoft.com/office/powerpoint/2010/main" val="16885581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DF6A5646-E6F3-45FE-AE3B-80A15C0F3AF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6E822D96-916B-4C1E-B446-5A5C56D6ABD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F64172B3-4C58-4455-8B8B-DEADE3DDCDF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5CA7FCB-F4E7-4A60-999A-DE4F5A8A1951}" type="slidenum">
              <a:rPr lang="zh-CN" altLang="en-US"/>
              <a:pPr/>
              <a:t>6</a:t>
            </a:fld>
            <a:endParaRPr lang="zh-CN" altLang="en-US"/>
          </a:p>
        </p:txBody>
      </p:sp>
    </p:spTree>
    <p:extLst>
      <p:ext uri="{BB962C8B-B14F-4D97-AF65-F5344CB8AC3E}">
        <p14:creationId xmlns:p14="http://schemas.microsoft.com/office/powerpoint/2010/main" val="8920496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DF6A5646-E6F3-45FE-AE3B-80A15C0F3AF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6E822D96-916B-4C1E-B446-5A5C56D6ABD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F64172B3-4C58-4455-8B8B-DEADE3DDCDF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5CA7FCB-F4E7-4A60-999A-DE4F5A8A1951}" type="slidenum">
              <a:rPr lang="zh-CN" altLang="en-US"/>
              <a:pPr/>
              <a:t>7</a:t>
            </a:fld>
            <a:endParaRPr lang="zh-CN" altLang="en-US"/>
          </a:p>
        </p:txBody>
      </p:sp>
    </p:spTree>
    <p:extLst>
      <p:ext uri="{BB962C8B-B14F-4D97-AF65-F5344CB8AC3E}">
        <p14:creationId xmlns:p14="http://schemas.microsoft.com/office/powerpoint/2010/main" val="18755237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DF6A5646-E6F3-45FE-AE3B-80A15C0F3AF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6E822D96-916B-4C1E-B446-5A5C56D6ABD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F64172B3-4C58-4455-8B8B-DEADE3DDCDF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5CA7FCB-F4E7-4A60-999A-DE4F5A8A1951}" type="slidenum">
              <a:rPr lang="zh-CN" altLang="en-US"/>
              <a:pPr/>
              <a:t>8</a:t>
            </a:fld>
            <a:endParaRPr lang="zh-CN" altLang="en-US"/>
          </a:p>
        </p:txBody>
      </p:sp>
    </p:spTree>
    <p:extLst>
      <p:ext uri="{BB962C8B-B14F-4D97-AF65-F5344CB8AC3E}">
        <p14:creationId xmlns:p14="http://schemas.microsoft.com/office/powerpoint/2010/main" val="34249192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DF6A5646-E6F3-45FE-AE3B-80A15C0F3AF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6E822D96-916B-4C1E-B446-5A5C56D6ABD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F64172B3-4C58-4455-8B8B-DEADE3DDCDF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5CA7FCB-F4E7-4A60-999A-DE4F5A8A1951}" type="slidenum">
              <a:rPr lang="zh-CN" altLang="en-US"/>
              <a:pPr/>
              <a:t>9</a:t>
            </a:fld>
            <a:endParaRPr lang="zh-CN" altLang="en-US"/>
          </a:p>
        </p:txBody>
      </p:sp>
    </p:spTree>
    <p:extLst>
      <p:ext uri="{BB962C8B-B14F-4D97-AF65-F5344CB8AC3E}">
        <p14:creationId xmlns:p14="http://schemas.microsoft.com/office/powerpoint/2010/main" val="21700677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C44D7D1-8845-46B7-B407-5F49F35CE259}"/>
              </a:ext>
            </a:extLst>
          </p:cNvPr>
          <p:cNvSpPr>
            <a:spLocks noGrp="1"/>
          </p:cNvSpPr>
          <p:nvPr>
            <p:ph type="dt" sz="half" idx="10"/>
          </p:nvPr>
        </p:nvSpPr>
        <p:spPr/>
        <p:txBody>
          <a:bodyPr/>
          <a:lstStyle>
            <a:lvl1pPr>
              <a:defRPr/>
            </a:lvl1pPr>
          </a:lstStyle>
          <a:p>
            <a:pPr>
              <a:defRPr/>
            </a:pPr>
            <a:fld id="{D91CC8D5-2663-4ED3-B88A-6FDB56B70F75}" type="datetimeFigureOut">
              <a:rPr lang="zh-CN" altLang="en-US"/>
              <a:pPr>
                <a:defRPr/>
              </a:pPr>
              <a:t>2021-08-02</a:t>
            </a:fld>
            <a:endParaRPr lang="zh-CN" altLang="en-US"/>
          </a:p>
        </p:txBody>
      </p:sp>
      <p:sp>
        <p:nvSpPr>
          <p:cNvPr id="5" name="页脚占位符 4">
            <a:extLst>
              <a:ext uri="{FF2B5EF4-FFF2-40B4-BE49-F238E27FC236}">
                <a16:creationId xmlns:a16="http://schemas.microsoft.com/office/drawing/2014/main" id="{AFB7387F-EDE8-457C-840A-E2D3EF33EC0E}"/>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7F91A33-153A-4511-90C6-2FCB3FD1B819}"/>
              </a:ext>
            </a:extLst>
          </p:cNvPr>
          <p:cNvSpPr>
            <a:spLocks noGrp="1"/>
          </p:cNvSpPr>
          <p:nvPr>
            <p:ph type="sldNum" sz="quarter" idx="12"/>
          </p:nvPr>
        </p:nvSpPr>
        <p:spPr/>
        <p:txBody>
          <a:bodyPr/>
          <a:lstStyle>
            <a:lvl1pPr>
              <a:defRPr/>
            </a:lvl1pPr>
          </a:lstStyle>
          <a:p>
            <a:fld id="{9A0FF374-2CBA-4547-991D-3C653D80ADD7}" type="slidenum">
              <a:rPr lang="zh-CN" altLang="en-US"/>
              <a:pPr/>
              <a:t>‹#›</a:t>
            </a:fld>
            <a:endParaRPr lang="zh-CN" altLang="en-US"/>
          </a:p>
        </p:txBody>
      </p:sp>
    </p:spTree>
    <p:extLst>
      <p:ext uri="{BB962C8B-B14F-4D97-AF65-F5344CB8AC3E}">
        <p14:creationId xmlns:p14="http://schemas.microsoft.com/office/powerpoint/2010/main" val="32068328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E1E4253-8932-4C1A-9100-5A4B084E8C5D}"/>
              </a:ext>
            </a:extLst>
          </p:cNvPr>
          <p:cNvSpPr>
            <a:spLocks noGrp="1"/>
          </p:cNvSpPr>
          <p:nvPr>
            <p:ph type="dt" sz="half" idx="10"/>
          </p:nvPr>
        </p:nvSpPr>
        <p:spPr/>
        <p:txBody>
          <a:bodyPr/>
          <a:lstStyle>
            <a:lvl1pPr>
              <a:defRPr/>
            </a:lvl1pPr>
          </a:lstStyle>
          <a:p>
            <a:pPr>
              <a:defRPr/>
            </a:pPr>
            <a:fld id="{34B6649F-F62B-4EB2-A49B-078BD86DE339}" type="datetimeFigureOut">
              <a:rPr lang="zh-CN" altLang="en-US"/>
              <a:pPr>
                <a:defRPr/>
              </a:pPr>
              <a:t>2021-08-02</a:t>
            </a:fld>
            <a:endParaRPr lang="zh-CN" altLang="en-US"/>
          </a:p>
        </p:txBody>
      </p:sp>
      <p:sp>
        <p:nvSpPr>
          <p:cNvPr id="5" name="页脚占位符 4">
            <a:extLst>
              <a:ext uri="{FF2B5EF4-FFF2-40B4-BE49-F238E27FC236}">
                <a16:creationId xmlns:a16="http://schemas.microsoft.com/office/drawing/2014/main" id="{38A5A603-CB0B-4E19-B54C-63E1D1765F89}"/>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52570AE-7E25-4891-A213-A8655EFFDA2B}"/>
              </a:ext>
            </a:extLst>
          </p:cNvPr>
          <p:cNvSpPr>
            <a:spLocks noGrp="1"/>
          </p:cNvSpPr>
          <p:nvPr>
            <p:ph type="sldNum" sz="quarter" idx="12"/>
          </p:nvPr>
        </p:nvSpPr>
        <p:spPr/>
        <p:txBody>
          <a:bodyPr/>
          <a:lstStyle>
            <a:lvl1pPr>
              <a:defRPr/>
            </a:lvl1pPr>
          </a:lstStyle>
          <a:p>
            <a:fld id="{DDD7E8A5-CF8F-43E7-8CF4-D78F5175CBED}" type="slidenum">
              <a:rPr lang="zh-CN" altLang="en-US"/>
              <a:pPr/>
              <a:t>‹#›</a:t>
            </a:fld>
            <a:endParaRPr lang="zh-CN" altLang="en-US"/>
          </a:p>
        </p:txBody>
      </p:sp>
    </p:spTree>
    <p:extLst>
      <p:ext uri="{BB962C8B-B14F-4D97-AF65-F5344CB8AC3E}">
        <p14:creationId xmlns:p14="http://schemas.microsoft.com/office/powerpoint/2010/main" val="3689814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4525985-9C0D-46D0-B755-6859EEA5AA90}"/>
              </a:ext>
            </a:extLst>
          </p:cNvPr>
          <p:cNvSpPr>
            <a:spLocks noGrp="1"/>
          </p:cNvSpPr>
          <p:nvPr>
            <p:ph type="dt" sz="half" idx="10"/>
          </p:nvPr>
        </p:nvSpPr>
        <p:spPr/>
        <p:txBody>
          <a:bodyPr/>
          <a:lstStyle>
            <a:lvl1pPr>
              <a:defRPr/>
            </a:lvl1pPr>
          </a:lstStyle>
          <a:p>
            <a:pPr>
              <a:defRPr/>
            </a:pPr>
            <a:fld id="{F35B5C11-27E6-49E7-A9C8-C0F71646FB98}" type="datetimeFigureOut">
              <a:rPr lang="zh-CN" altLang="en-US"/>
              <a:pPr>
                <a:defRPr/>
              </a:pPr>
              <a:t>2021-08-02</a:t>
            </a:fld>
            <a:endParaRPr lang="zh-CN" altLang="en-US"/>
          </a:p>
        </p:txBody>
      </p:sp>
      <p:sp>
        <p:nvSpPr>
          <p:cNvPr id="5" name="页脚占位符 4">
            <a:extLst>
              <a:ext uri="{FF2B5EF4-FFF2-40B4-BE49-F238E27FC236}">
                <a16:creationId xmlns:a16="http://schemas.microsoft.com/office/drawing/2014/main" id="{FCFB2F6E-EB0B-4403-B3A2-8247976829CD}"/>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3DF04D91-E654-4B3B-AD15-AA8A0232C37F}"/>
              </a:ext>
            </a:extLst>
          </p:cNvPr>
          <p:cNvSpPr>
            <a:spLocks noGrp="1"/>
          </p:cNvSpPr>
          <p:nvPr>
            <p:ph type="sldNum" sz="quarter" idx="12"/>
          </p:nvPr>
        </p:nvSpPr>
        <p:spPr/>
        <p:txBody>
          <a:bodyPr/>
          <a:lstStyle>
            <a:lvl1pPr>
              <a:defRPr/>
            </a:lvl1pPr>
          </a:lstStyle>
          <a:p>
            <a:fld id="{38229E46-6A62-40A5-9A85-0ED975AC18B3}" type="slidenum">
              <a:rPr lang="zh-CN" altLang="en-US"/>
              <a:pPr/>
              <a:t>‹#›</a:t>
            </a:fld>
            <a:endParaRPr lang="zh-CN" altLang="en-US"/>
          </a:p>
        </p:txBody>
      </p:sp>
    </p:spTree>
    <p:extLst>
      <p:ext uri="{BB962C8B-B14F-4D97-AF65-F5344CB8AC3E}">
        <p14:creationId xmlns:p14="http://schemas.microsoft.com/office/powerpoint/2010/main" val="1445299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624296E-AB61-4195-A028-DC1B5A0AB66D}"/>
              </a:ext>
            </a:extLst>
          </p:cNvPr>
          <p:cNvSpPr>
            <a:spLocks noGrp="1"/>
          </p:cNvSpPr>
          <p:nvPr>
            <p:ph type="dt" sz="half" idx="10"/>
          </p:nvPr>
        </p:nvSpPr>
        <p:spPr/>
        <p:txBody>
          <a:bodyPr/>
          <a:lstStyle>
            <a:lvl1pPr>
              <a:defRPr/>
            </a:lvl1pPr>
          </a:lstStyle>
          <a:p>
            <a:pPr>
              <a:defRPr/>
            </a:pPr>
            <a:fld id="{F914A395-AA15-445E-9B88-FE324B4B5D91}" type="datetimeFigureOut">
              <a:rPr lang="zh-CN" altLang="en-US"/>
              <a:pPr>
                <a:defRPr/>
              </a:pPr>
              <a:t>2021-08-02</a:t>
            </a:fld>
            <a:endParaRPr lang="zh-CN" altLang="en-US"/>
          </a:p>
        </p:txBody>
      </p:sp>
      <p:sp>
        <p:nvSpPr>
          <p:cNvPr id="5" name="页脚占位符 4">
            <a:extLst>
              <a:ext uri="{FF2B5EF4-FFF2-40B4-BE49-F238E27FC236}">
                <a16:creationId xmlns:a16="http://schemas.microsoft.com/office/drawing/2014/main" id="{41D56FB6-E461-4161-9FCC-87FD99644076}"/>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84BAE75-3263-4A03-B9E0-0ADC0CA5FC56}"/>
              </a:ext>
            </a:extLst>
          </p:cNvPr>
          <p:cNvSpPr>
            <a:spLocks noGrp="1"/>
          </p:cNvSpPr>
          <p:nvPr>
            <p:ph type="sldNum" sz="quarter" idx="12"/>
          </p:nvPr>
        </p:nvSpPr>
        <p:spPr/>
        <p:txBody>
          <a:bodyPr/>
          <a:lstStyle>
            <a:lvl1pPr>
              <a:defRPr/>
            </a:lvl1pPr>
          </a:lstStyle>
          <a:p>
            <a:fld id="{8C7B2E00-0E5C-44FF-9DB9-A4FF4529F981}" type="slidenum">
              <a:rPr lang="zh-CN" altLang="en-US"/>
              <a:pPr/>
              <a:t>‹#›</a:t>
            </a:fld>
            <a:endParaRPr lang="zh-CN" altLang="en-US"/>
          </a:p>
        </p:txBody>
      </p:sp>
    </p:spTree>
    <p:extLst>
      <p:ext uri="{BB962C8B-B14F-4D97-AF65-F5344CB8AC3E}">
        <p14:creationId xmlns:p14="http://schemas.microsoft.com/office/powerpoint/2010/main" val="24832944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CF4C05AC-6948-4A32-89E8-49B929DDA71A}"/>
              </a:ext>
            </a:extLst>
          </p:cNvPr>
          <p:cNvSpPr>
            <a:spLocks noGrp="1"/>
          </p:cNvSpPr>
          <p:nvPr>
            <p:ph type="dt" sz="half" idx="10"/>
          </p:nvPr>
        </p:nvSpPr>
        <p:spPr/>
        <p:txBody>
          <a:bodyPr/>
          <a:lstStyle>
            <a:lvl1pPr>
              <a:defRPr/>
            </a:lvl1pPr>
          </a:lstStyle>
          <a:p>
            <a:pPr>
              <a:defRPr/>
            </a:pPr>
            <a:fld id="{A6CF7B32-8E64-4FC8-945B-33E53085EF5A}" type="datetimeFigureOut">
              <a:rPr lang="zh-CN" altLang="en-US"/>
              <a:pPr>
                <a:defRPr/>
              </a:pPr>
              <a:t>2021-08-02</a:t>
            </a:fld>
            <a:endParaRPr lang="zh-CN" altLang="en-US"/>
          </a:p>
        </p:txBody>
      </p:sp>
      <p:sp>
        <p:nvSpPr>
          <p:cNvPr id="5" name="页脚占位符 4">
            <a:extLst>
              <a:ext uri="{FF2B5EF4-FFF2-40B4-BE49-F238E27FC236}">
                <a16:creationId xmlns:a16="http://schemas.microsoft.com/office/drawing/2014/main" id="{D8AA114C-BDE7-4426-B675-009B8BED5823}"/>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9560C180-58E2-4788-AEDC-42343CABFB2C}"/>
              </a:ext>
            </a:extLst>
          </p:cNvPr>
          <p:cNvSpPr>
            <a:spLocks noGrp="1"/>
          </p:cNvSpPr>
          <p:nvPr>
            <p:ph type="sldNum" sz="quarter" idx="12"/>
          </p:nvPr>
        </p:nvSpPr>
        <p:spPr/>
        <p:txBody>
          <a:bodyPr/>
          <a:lstStyle>
            <a:lvl1pPr>
              <a:defRPr/>
            </a:lvl1pPr>
          </a:lstStyle>
          <a:p>
            <a:fld id="{4BDA8DD1-A6D1-4762-9B71-298E6D3CCB12}" type="slidenum">
              <a:rPr lang="zh-CN" altLang="en-US"/>
              <a:pPr/>
              <a:t>‹#›</a:t>
            </a:fld>
            <a:endParaRPr lang="zh-CN" altLang="en-US"/>
          </a:p>
        </p:txBody>
      </p:sp>
    </p:spTree>
    <p:extLst>
      <p:ext uri="{BB962C8B-B14F-4D97-AF65-F5344CB8AC3E}">
        <p14:creationId xmlns:p14="http://schemas.microsoft.com/office/powerpoint/2010/main" val="3348627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CBB9A340-842C-4B80-8652-B3600302A045}"/>
              </a:ext>
            </a:extLst>
          </p:cNvPr>
          <p:cNvSpPr>
            <a:spLocks noGrp="1"/>
          </p:cNvSpPr>
          <p:nvPr>
            <p:ph type="dt" sz="half" idx="10"/>
          </p:nvPr>
        </p:nvSpPr>
        <p:spPr/>
        <p:txBody>
          <a:bodyPr/>
          <a:lstStyle>
            <a:lvl1pPr>
              <a:defRPr/>
            </a:lvl1pPr>
          </a:lstStyle>
          <a:p>
            <a:pPr>
              <a:defRPr/>
            </a:pPr>
            <a:fld id="{1C92C8D9-EC89-4098-A480-DAEB3C30BEF1}" type="datetimeFigureOut">
              <a:rPr lang="zh-CN" altLang="en-US"/>
              <a:pPr>
                <a:defRPr/>
              </a:pPr>
              <a:t>2021-08-02</a:t>
            </a:fld>
            <a:endParaRPr lang="zh-CN" altLang="en-US"/>
          </a:p>
        </p:txBody>
      </p:sp>
      <p:sp>
        <p:nvSpPr>
          <p:cNvPr id="6" name="页脚占位符 4">
            <a:extLst>
              <a:ext uri="{FF2B5EF4-FFF2-40B4-BE49-F238E27FC236}">
                <a16:creationId xmlns:a16="http://schemas.microsoft.com/office/drawing/2014/main" id="{5DA270DD-E421-4E45-B52A-2B7C467C7916}"/>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4E522EC1-9627-4988-9D1A-ACE9EB6444AC}"/>
              </a:ext>
            </a:extLst>
          </p:cNvPr>
          <p:cNvSpPr>
            <a:spLocks noGrp="1"/>
          </p:cNvSpPr>
          <p:nvPr>
            <p:ph type="sldNum" sz="quarter" idx="12"/>
          </p:nvPr>
        </p:nvSpPr>
        <p:spPr/>
        <p:txBody>
          <a:bodyPr/>
          <a:lstStyle>
            <a:lvl1pPr>
              <a:defRPr/>
            </a:lvl1pPr>
          </a:lstStyle>
          <a:p>
            <a:fld id="{73558FCB-7B36-449F-9554-B75B4DC7FDD9}" type="slidenum">
              <a:rPr lang="zh-CN" altLang="en-US"/>
              <a:pPr/>
              <a:t>‹#›</a:t>
            </a:fld>
            <a:endParaRPr lang="zh-CN" altLang="en-US"/>
          </a:p>
        </p:txBody>
      </p:sp>
    </p:spTree>
    <p:extLst>
      <p:ext uri="{BB962C8B-B14F-4D97-AF65-F5344CB8AC3E}">
        <p14:creationId xmlns:p14="http://schemas.microsoft.com/office/powerpoint/2010/main" val="18863262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FB5BC06F-2C73-4368-ABAB-98AE6C6C97FD}"/>
              </a:ext>
            </a:extLst>
          </p:cNvPr>
          <p:cNvSpPr>
            <a:spLocks noGrp="1"/>
          </p:cNvSpPr>
          <p:nvPr>
            <p:ph type="dt" sz="half" idx="10"/>
          </p:nvPr>
        </p:nvSpPr>
        <p:spPr/>
        <p:txBody>
          <a:bodyPr/>
          <a:lstStyle>
            <a:lvl1pPr>
              <a:defRPr/>
            </a:lvl1pPr>
          </a:lstStyle>
          <a:p>
            <a:pPr>
              <a:defRPr/>
            </a:pPr>
            <a:fld id="{0EE47416-3167-4C59-A4EA-CF62536E59AE}" type="datetimeFigureOut">
              <a:rPr lang="zh-CN" altLang="en-US"/>
              <a:pPr>
                <a:defRPr/>
              </a:pPr>
              <a:t>2021-08-02</a:t>
            </a:fld>
            <a:endParaRPr lang="zh-CN" altLang="en-US"/>
          </a:p>
        </p:txBody>
      </p:sp>
      <p:sp>
        <p:nvSpPr>
          <p:cNvPr id="8" name="页脚占位符 4">
            <a:extLst>
              <a:ext uri="{FF2B5EF4-FFF2-40B4-BE49-F238E27FC236}">
                <a16:creationId xmlns:a16="http://schemas.microsoft.com/office/drawing/2014/main" id="{E1C07FB1-AEEE-412C-AD00-F8727232E4DC}"/>
              </a:ext>
            </a:extLst>
          </p:cNvPr>
          <p:cNvSpPr>
            <a:spLocks noGrp="1"/>
          </p:cNvSpPr>
          <p:nvPr>
            <p:ph type="ftr" sz="quarter" idx="11"/>
          </p:nvPr>
        </p:nvSpPr>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348C6A38-563B-43A6-BA57-F5052006B758}"/>
              </a:ext>
            </a:extLst>
          </p:cNvPr>
          <p:cNvSpPr>
            <a:spLocks noGrp="1"/>
          </p:cNvSpPr>
          <p:nvPr>
            <p:ph type="sldNum" sz="quarter" idx="12"/>
          </p:nvPr>
        </p:nvSpPr>
        <p:spPr/>
        <p:txBody>
          <a:bodyPr/>
          <a:lstStyle>
            <a:lvl1pPr>
              <a:defRPr/>
            </a:lvl1pPr>
          </a:lstStyle>
          <a:p>
            <a:fld id="{83A8A8BA-E3F5-40F8-82C5-AFC8D021A7BD}" type="slidenum">
              <a:rPr lang="zh-CN" altLang="en-US"/>
              <a:pPr/>
              <a:t>‹#›</a:t>
            </a:fld>
            <a:endParaRPr lang="zh-CN" altLang="en-US"/>
          </a:p>
        </p:txBody>
      </p:sp>
    </p:spTree>
    <p:extLst>
      <p:ext uri="{BB962C8B-B14F-4D97-AF65-F5344CB8AC3E}">
        <p14:creationId xmlns:p14="http://schemas.microsoft.com/office/powerpoint/2010/main" val="2590554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EE352BBC-5BC0-4CC9-95A7-0BC20D0DEDB7}"/>
              </a:ext>
            </a:extLst>
          </p:cNvPr>
          <p:cNvSpPr>
            <a:spLocks noGrp="1"/>
          </p:cNvSpPr>
          <p:nvPr>
            <p:ph type="dt" sz="half" idx="10"/>
          </p:nvPr>
        </p:nvSpPr>
        <p:spPr/>
        <p:txBody>
          <a:bodyPr/>
          <a:lstStyle>
            <a:lvl1pPr>
              <a:defRPr/>
            </a:lvl1pPr>
          </a:lstStyle>
          <a:p>
            <a:pPr>
              <a:defRPr/>
            </a:pPr>
            <a:fld id="{439C276F-B6BA-42A6-8B7C-FC2057CBDD97}" type="datetimeFigureOut">
              <a:rPr lang="zh-CN" altLang="en-US"/>
              <a:pPr>
                <a:defRPr/>
              </a:pPr>
              <a:t>2021-08-02</a:t>
            </a:fld>
            <a:endParaRPr lang="zh-CN" altLang="en-US"/>
          </a:p>
        </p:txBody>
      </p:sp>
      <p:sp>
        <p:nvSpPr>
          <p:cNvPr id="4" name="页脚占位符 4">
            <a:extLst>
              <a:ext uri="{FF2B5EF4-FFF2-40B4-BE49-F238E27FC236}">
                <a16:creationId xmlns:a16="http://schemas.microsoft.com/office/drawing/2014/main" id="{2AC55F89-55B0-4B73-9FE6-40AD2EC091E9}"/>
              </a:ext>
            </a:extLst>
          </p:cNvPr>
          <p:cNvSpPr>
            <a:spLocks noGrp="1"/>
          </p:cNvSpPr>
          <p:nvPr>
            <p:ph type="ftr" sz="quarter" idx="11"/>
          </p:nvPr>
        </p:nvSpPr>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B616D7A0-6B6B-4270-80ED-1C44C066DF49}"/>
              </a:ext>
            </a:extLst>
          </p:cNvPr>
          <p:cNvSpPr>
            <a:spLocks noGrp="1"/>
          </p:cNvSpPr>
          <p:nvPr>
            <p:ph type="sldNum" sz="quarter" idx="12"/>
          </p:nvPr>
        </p:nvSpPr>
        <p:spPr/>
        <p:txBody>
          <a:bodyPr/>
          <a:lstStyle>
            <a:lvl1pPr>
              <a:defRPr/>
            </a:lvl1pPr>
          </a:lstStyle>
          <a:p>
            <a:fld id="{2BC7DAF3-3E9E-4001-95F5-070500B0001F}" type="slidenum">
              <a:rPr lang="zh-CN" altLang="en-US"/>
              <a:pPr/>
              <a:t>‹#›</a:t>
            </a:fld>
            <a:endParaRPr lang="zh-CN" altLang="en-US"/>
          </a:p>
        </p:txBody>
      </p:sp>
    </p:spTree>
    <p:extLst>
      <p:ext uri="{BB962C8B-B14F-4D97-AF65-F5344CB8AC3E}">
        <p14:creationId xmlns:p14="http://schemas.microsoft.com/office/powerpoint/2010/main" val="896157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38432FB3-667D-40B1-8A17-6809697FFBCD}"/>
              </a:ext>
            </a:extLst>
          </p:cNvPr>
          <p:cNvSpPr>
            <a:spLocks noGrp="1"/>
          </p:cNvSpPr>
          <p:nvPr>
            <p:ph type="dt" sz="half" idx="10"/>
          </p:nvPr>
        </p:nvSpPr>
        <p:spPr/>
        <p:txBody>
          <a:bodyPr/>
          <a:lstStyle>
            <a:lvl1pPr>
              <a:defRPr/>
            </a:lvl1pPr>
          </a:lstStyle>
          <a:p>
            <a:pPr>
              <a:defRPr/>
            </a:pPr>
            <a:fld id="{81AEE0BF-2534-4DCA-800D-B6267606675D}" type="datetimeFigureOut">
              <a:rPr lang="zh-CN" altLang="en-US"/>
              <a:pPr>
                <a:defRPr/>
              </a:pPr>
              <a:t>2021-08-02</a:t>
            </a:fld>
            <a:endParaRPr lang="zh-CN" altLang="en-US"/>
          </a:p>
        </p:txBody>
      </p:sp>
      <p:sp>
        <p:nvSpPr>
          <p:cNvPr id="3" name="页脚占位符 4">
            <a:extLst>
              <a:ext uri="{FF2B5EF4-FFF2-40B4-BE49-F238E27FC236}">
                <a16:creationId xmlns:a16="http://schemas.microsoft.com/office/drawing/2014/main" id="{3AF550DA-E86B-4738-A273-70C8181A62C5}"/>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11C533D0-1BF3-4EFF-BAB1-44F2B93B4F81}"/>
              </a:ext>
            </a:extLst>
          </p:cNvPr>
          <p:cNvSpPr>
            <a:spLocks noGrp="1"/>
          </p:cNvSpPr>
          <p:nvPr>
            <p:ph type="sldNum" sz="quarter" idx="12"/>
          </p:nvPr>
        </p:nvSpPr>
        <p:spPr/>
        <p:txBody>
          <a:bodyPr/>
          <a:lstStyle>
            <a:lvl1pPr>
              <a:defRPr/>
            </a:lvl1pPr>
          </a:lstStyle>
          <a:p>
            <a:fld id="{2E79A7CD-FD35-4D9B-89DB-78C2E64041FE}" type="slidenum">
              <a:rPr lang="zh-CN" altLang="en-US"/>
              <a:pPr/>
              <a:t>‹#›</a:t>
            </a:fld>
            <a:endParaRPr lang="zh-CN" altLang="en-US"/>
          </a:p>
        </p:txBody>
      </p:sp>
    </p:spTree>
    <p:extLst>
      <p:ext uri="{BB962C8B-B14F-4D97-AF65-F5344CB8AC3E}">
        <p14:creationId xmlns:p14="http://schemas.microsoft.com/office/powerpoint/2010/main" val="1162203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DDA8D78B-2041-4D82-8555-FDC14B2656A9}"/>
              </a:ext>
            </a:extLst>
          </p:cNvPr>
          <p:cNvSpPr>
            <a:spLocks noGrp="1"/>
          </p:cNvSpPr>
          <p:nvPr>
            <p:ph type="dt" sz="half" idx="10"/>
          </p:nvPr>
        </p:nvSpPr>
        <p:spPr/>
        <p:txBody>
          <a:bodyPr/>
          <a:lstStyle>
            <a:lvl1pPr>
              <a:defRPr/>
            </a:lvl1pPr>
          </a:lstStyle>
          <a:p>
            <a:pPr>
              <a:defRPr/>
            </a:pPr>
            <a:fld id="{511B7BE4-AC85-4205-BB0A-221EA7CAFAF4}" type="datetimeFigureOut">
              <a:rPr lang="zh-CN" altLang="en-US"/>
              <a:pPr>
                <a:defRPr/>
              </a:pPr>
              <a:t>2021-08-02</a:t>
            </a:fld>
            <a:endParaRPr lang="zh-CN" altLang="en-US"/>
          </a:p>
        </p:txBody>
      </p:sp>
      <p:sp>
        <p:nvSpPr>
          <p:cNvPr id="6" name="页脚占位符 4">
            <a:extLst>
              <a:ext uri="{FF2B5EF4-FFF2-40B4-BE49-F238E27FC236}">
                <a16:creationId xmlns:a16="http://schemas.microsoft.com/office/drawing/2014/main" id="{5E7C2E42-C919-467E-8F12-B2CE4A4CAF4C}"/>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E57A495-C2A5-492E-BCF4-0D46D3BE1890}"/>
              </a:ext>
            </a:extLst>
          </p:cNvPr>
          <p:cNvSpPr>
            <a:spLocks noGrp="1"/>
          </p:cNvSpPr>
          <p:nvPr>
            <p:ph type="sldNum" sz="quarter" idx="12"/>
          </p:nvPr>
        </p:nvSpPr>
        <p:spPr/>
        <p:txBody>
          <a:bodyPr/>
          <a:lstStyle>
            <a:lvl1pPr>
              <a:defRPr/>
            </a:lvl1pPr>
          </a:lstStyle>
          <a:p>
            <a:fld id="{BE23B75A-D37C-4276-8EC1-462DE4946CA3}" type="slidenum">
              <a:rPr lang="zh-CN" altLang="en-US"/>
              <a:pPr/>
              <a:t>‹#›</a:t>
            </a:fld>
            <a:endParaRPr lang="zh-CN" altLang="en-US"/>
          </a:p>
        </p:txBody>
      </p:sp>
    </p:spTree>
    <p:extLst>
      <p:ext uri="{BB962C8B-B14F-4D97-AF65-F5344CB8AC3E}">
        <p14:creationId xmlns:p14="http://schemas.microsoft.com/office/powerpoint/2010/main" val="11526921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FB66D2B5-90E0-4702-889C-13FE2E2700E1}"/>
              </a:ext>
            </a:extLst>
          </p:cNvPr>
          <p:cNvSpPr>
            <a:spLocks noGrp="1"/>
          </p:cNvSpPr>
          <p:nvPr>
            <p:ph type="dt" sz="half" idx="10"/>
          </p:nvPr>
        </p:nvSpPr>
        <p:spPr/>
        <p:txBody>
          <a:bodyPr/>
          <a:lstStyle>
            <a:lvl1pPr>
              <a:defRPr/>
            </a:lvl1pPr>
          </a:lstStyle>
          <a:p>
            <a:pPr>
              <a:defRPr/>
            </a:pPr>
            <a:fld id="{89AC0798-C00D-40B7-9F27-E3476CB176CD}" type="datetimeFigureOut">
              <a:rPr lang="zh-CN" altLang="en-US"/>
              <a:pPr>
                <a:defRPr/>
              </a:pPr>
              <a:t>2021-08-02</a:t>
            </a:fld>
            <a:endParaRPr lang="zh-CN" altLang="en-US"/>
          </a:p>
        </p:txBody>
      </p:sp>
      <p:sp>
        <p:nvSpPr>
          <p:cNvPr id="6" name="页脚占位符 4">
            <a:extLst>
              <a:ext uri="{FF2B5EF4-FFF2-40B4-BE49-F238E27FC236}">
                <a16:creationId xmlns:a16="http://schemas.microsoft.com/office/drawing/2014/main" id="{BEC1BACC-67B4-471D-B17E-B27481466591}"/>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EC22FE83-44FE-46AB-8945-15F036AEA81A}"/>
              </a:ext>
            </a:extLst>
          </p:cNvPr>
          <p:cNvSpPr>
            <a:spLocks noGrp="1"/>
          </p:cNvSpPr>
          <p:nvPr>
            <p:ph type="sldNum" sz="quarter" idx="12"/>
          </p:nvPr>
        </p:nvSpPr>
        <p:spPr/>
        <p:txBody>
          <a:bodyPr/>
          <a:lstStyle>
            <a:lvl1pPr>
              <a:defRPr/>
            </a:lvl1pPr>
          </a:lstStyle>
          <a:p>
            <a:fld id="{A0C051E7-6777-4A7B-9360-034D0544B0FA}" type="slidenum">
              <a:rPr lang="zh-CN" altLang="en-US"/>
              <a:pPr/>
              <a:t>‹#›</a:t>
            </a:fld>
            <a:endParaRPr lang="zh-CN" altLang="en-US"/>
          </a:p>
        </p:txBody>
      </p:sp>
    </p:spTree>
    <p:extLst>
      <p:ext uri="{BB962C8B-B14F-4D97-AF65-F5344CB8AC3E}">
        <p14:creationId xmlns:p14="http://schemas.microsoft.com/office/powerpoint/2010/main" val="8978887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3BCAAEBA-9848-440B-A94B-B86E90091FE3}"/>
              </a:ext>
            </a:extLst>
          </p:cNvPr>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a:extLst>
              <a:ext uri="{FF2B5EF4-FFF2-40B4-BE49-F238E27FC236}">
                <a16:creationId xmlns:a16="http://schemas.microsoft.com/office/drawing/2014/main" id="{2A67DA60-1BAF-43A3-AB63-B76B6B3FF6A0}"/>
              </a:ext>
            </a:extLst>
          </p:cNvPr>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5EDFD6B-6A31-42BC-A069-1C682B4A4F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D41DEA2C-DBFB-4A67-B5C4-AE6BDAE5E4C8}" type="datetimeFigureOut">
              <a:rPr lang="zh-CN" altLang="en-US"/>
              <a:pPr>
                <a:defRPr/>
              </a:pPr>
              <a:t>2021-08-02</a:t>
            </a:fld>
            <a:endParaRPr lang="zh-CN" altLang="en-US"/>
          </a:p>
        </p:txBody>
      </p:sp>
      <p:sp>
        <p:nvSpPr>
          <p:cNvPr id="5" name="页脚占位符 4">
            <a:extLst>
              <a:ext uri="{FF2B5EF4-FFF2-40B4-BE49-F238E27FC236}">
                <a16:creationId xmlns:a16="http://schemas.microsoft.com/office/drawing/2014/main" id="{B0ABD8A2-BC57-4879-92F6-FEA7494D14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a:extLst>
              <a:ext uri="{FF2B5EF4-FFF2-40B4-BE49-F238E27FC236}">
                <a16:creationId xmlns:a16="http://schemas.microsoft.com/office/drawing/2014/main" id="{DBCC22E6-D94E-4904-B00B-D85D647EA835}"/>
              </a:ext>
            </a:extLst>
          </p:cNvPr>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fld id="{717D7D89-B843-4462-9CFF-9FC39238C804}"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a:extLst>
              <a:ext uri="{FF2B5EF4-FFF2-40B4-BE49-F238E27FC236}">
                <a16:creationId xmlns:a16="http://schemas.microsoft.com/office/drawing/2014/main" id="{43FD124A-5003-4953-9084-A144332BFF02}"/>
              </a:ext>
            </a:extLst>
          </p:cNvPr>
          <p:cNvSpPr txBox="1"/>
          <p:nvPr/>
        </p:nvSpPr>
        <p:spPr>
          <a:xfrm>
            <a:off x="1397000" y="2357438"/>
            <a:ext cx="9258212" cy="1200329"/>
          </a:xfrm>
          <a:prstGeom prst="rect">
            <a:avLst/>
          </a:prstGeom>
          <a:noFill/>
        </p:spPr>
        <p:txBody>
          <a:bodyPr wrap="square">
            <a:spAutoFit/>
          </a:bodyPr>
          <a:lstStyle/>
          <a:p>
            <a:pPr algn="ctr" eaLnBrk="1" fontAlgn="auto" hangingPunct="1">
              <a:spcBef>
                <a:spcPts val="0"/>
              </a:spcBef>
              <a:spcAft>
                <a:spcPts val="0"/>
              </a:spcAft>
              <a:defRPr/>
            </a:pPr>
            <a:r>
              <a:rPr lang="en-US" altLang="zh-CN" sz="3600" b="1" spc="300" dirty="0">
                <a:solidFill>
                  <a:srgbClr val="044875"/>
                </a:solidFill>
                <a:latin typeface="微软雅黑" panose="020B0503020204020204" pitchFamily="34" charset="-122"/>
                <a:ea typeface="微软雅黑" panose="020B0503020204020204" pitchFamily="34" charset="-122"/>
              </a:rPr>
              <a:t>HanLP: Han Language Processing</a:t>
            </a:r>
          </a:p>
          <a:p>
            <a:pPr algn="ctr" eaLnBrk="1" fontAlgn="auto" hangingPunct="1">
              <a:spcBef>
                <a:spcPts val="0"/>
              </a:spcBef>
              <a:spcAft>
                <a:spcPts val="0"/>
              </a:spcAft>
              <a:defRPr/>
            </a:pPr>
            <a:r>
              <a:rPr lang="zh-CN" altLang="en-US" sz="3600" b="1" spc="300" dirty="0">
                <a:solidFill>
                  <a:srgbClr val="044875"/>
                </a:solidFill>
                <a:latin typeface="微软雅黑" panose="020B0503020204020204" pitchFamily="34" charset="-122"/>
                <a:ea typeface="微软雅黑" panose="020B0503020204020204" pitchFamily="34" charset="-122"/>
              </a:rPr>
              <a:t>与</a:t>
            </a:r>
            <a:r>
              <a:rPr lang="en-US" altLang="zh-CN" sz="3600" b="1" spc="300" dirty="0">
                <a:solidFill>
                  <a:srgbClr val="044875"/>
                </a:solidFill>
                <a:latin typeface="微软雅黑" panose="020B0503020204020204" pitchFamily="34" charset="-122"/>
                <a:ea typeface="微软雅黑" panose="020B0503020204020204" pitchFamily="34" charset="-122"/>
              </a:rPr>
              <a:t>《</a:t>
            </a:r>
            <a:r>
              <a:rPr lang="zh-CN" altLang="en-US" sz="3600" b="1" spc="300" dirty="0">
                <a:solidFill>
                  <a:srgbClr val="044875"/>
                </a:solidFill>
                <a:latin typeface="微软雅黑" panose="020B0503020204020204" pitchFamily="34" charset="-122"/>
                <a:ea typeface="微软雅黑" panose="020B0503020204020204" pitchFamily="34" charset="-122"/>
              </a:rPr>
              <a:t>自然语言处理入门</a:t>
            </a:r>
            <a:r>
              <a:rPr lang="en-US" altLang="zh-CN" sz="3600" b="1" spc="300" dirty="0">
                <a:solidFill>
                  <a:srgbClr val="044875"/>
                </a:solidFill>
                <a:latin typeface="微软雅黑" panose="020B0503020204020204" pitchFamily="34" charset="-122"/>
                <a:ea typeface="微软雅黑" panose="020B0503020204020204" pitchFamily="34" charset="-122"/>
              </a:rPr>
              <a:t>》</a:t>
            </a:r>
            <a:endParaRPr lang="zh-CN" altLang="en-US" sz="3600" b="1" spc="300" dirty="0">
              <a:solidFill>
                <a:srgbClr val="044875"/>
              </a:solidFill>
              <a:latin typeface="微软雅黑" panose="020B0503020204020204" pitchFamily="34" charset="-122"/>
              <a:ea typeface="微软雅黑" panose="020B0503020204020204" pitchFamily="34" charset="-122"/>
            </a:endParaRPr>
          </a:p>
        </p:txBody>
      </p:sp>
      <p:grpSp>
        <p:nvGrpSpPr>
          <p:cNvPr id="59" name="组合 58">
            <a:extLst>
              <a:ext uri="{FF2B5EF4-FFF2-40B4-BE49-F238E27FC236}">
                <a16:creationId xmlns:a16="http://schemas.microsoft.com/office/drawing/2014/main" id="{4ADB37D8-7CA1-44D4-A521-7776E4CC6528}"/>
              </a:ext>
            </a:extLst>
          </p:cNvPr>
          <p:cNvGrpSpPr>
            <a:grpSpLocks/>
          </p:cNvGrpSpPr>
          <p:nvPr/>
        </p:nvGrpSpPr>
        <p:grpSpPr bwMode="auto">
          <a:xfrm>
            <a:off x="3917950" y="3686175"/>
            <a:ext cx="3846513" cy="361950"/>
            <a:chOff x="4154888" y="3453573"/>
            <a:chExt cx="3846874" cy="361046"/>
          </a:xfrm>
        </p:grpSpPr>
        <p:cxnSp>
          <p:nvCxnSpPr>
            <p:cNvPr id="21" name="直接连接符 20">
              <a:extLst>
                <a:ext uri="{FF2B5EF4-FFF2-40B4-BE49-F238E27FC236}">
                  <a16:creationId xmlns:a16="http://schemas.microsoft.com/office/drawing/2014/main" id="{E13C3E2E-C566-4620-A29E-EBB4A569C601}"/>
                </a:ext>
              </a:extLst>
            </p:cNvPr>
            <p:cNvCxnSpPr/>
            <p:nvPr/>
          </p:nvCxnSpPr>
          <p:spPr>
            <a:xfrm>
              <a:off x="4154888" y="3453573"/>
              <a:ext cx="3846874" cy="0"/>
            </a:xfrm>
            <a:prstGeom prst="line">
              <a:avLst/>
            </a:prstGeom>
            <a:ln w="25400">
              <a:solidFill>
                <a:srgbClr val="044875"/>
              </a:solidFill>
            </a:ln>
          </p:spPr>
          <p:style>
            <a:lnRef idx="1">
              <a:schemeClr val="accent1"/>
            </a:lnRef>
            <a:fillRef idx="0">
              <a:schemeClr val="accent1"/>
            </a:fillRef>
            <a:effectRef idx="0">
              <a:schemeClr val="accent1"/>
            </a:effectRef>
            <a:fontRef idx="minor">
              <a:schemeClr val="tx1"/>
            </a:fontRef>
          </p:style>
        </p:cxnSp>
        <p:sp>
          <p:nvSpPr>
            <p:cNvPr id="28" name="等腰三角形 27">
              <a:extLst>
                <a:ext uri="{FF2B5EF4-FFF2-40B4-BE49-F238E27FC236}">
                  <a16:creationId xmlns:a16="http://schemas.microsoft.com/office/drawing/2014/main" id="{D03C6320-85FA-4756-AB08-93D3C4F43F51}"/>
                </a:ext>
              </a:extLst>
            </p:cNvPr>
            <p:cNvSpPr/>
            <p:nvPr/>
          </p:nvSpPr>
          <p:spPr>
            <a:xfrm flipV="1">
              <a:off x="5872724" y="3459907"/>
              <a:ext cx="411202" cy="354712"/>
            </a:xfrm>
            <a:prstGeom prst="triangle">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9" name="矩形 8">
            <a:extLst>
              <a:ext uri="{FF2B5EF4-FFF2-40B4-BE49-F238E27FC236}">
                <a16:creationId xmlns:a16="http://schemas.microsoft.com/office/drawing/2014/main" id="{70FF1EE3-8A51-40CE-B8FB-289984543C07}"/>
              </a:ext>
            </a:extLst>
          </p:cNvPr>
          <p:cNvSpPr/>
          <p:nvPr/>
        </p:nvSpPr>
        <p:spPr>
          <a:xfrm>
            <a:off x="1125538" y="1587500"/>
            <a:ext cx="9644062" cy="4176713"/>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43" name="组合 42">
            <a:extLst>
              <a:ext uri="{FF2B5EF4-FFF2-40B4-BE49-F238E27FC236}">
                <a16:creationId xmlns:a16="http://schemas.microsoft.com/office/drawing/2014/main" id="{1221C8C0-1CA9-4237-AB16-B5AA063BA113}"/>
              </a:ext>
            </a:extLst>
          </p:cNvPr>
          <p:cNvGrpSpPr>
            <a:grpSpLocks/>
          </p:cNvGrpSpPr>
          <p:nvPr/>
        </p:nvGrpSpPr>
        <p:grpSpPr bwMode="auto">
          <a:xfrm>
            <a:off x="10264775" y="5203825"/>
            <a:ext cx="1109663" cy="1130300"/>
            <a:chOff x="2666985" y="682103"/>
            <a:chExt cx="1109138" cy="1131217"/>
          </a:xfrm>
        </p:grpSpPr>
        <p:sp>
          <p:nvSpPr>
            <p:cNvPr id="40" name="矩形 39">
              <a:extLst>
                <a:ext uri="{FF2B5EF4-FFF2-40B4-BE49-F238E27FC236}">
                  <a16:creationId xmlns:a16="http://schemas.microsoft.com/office/drawing/2014/main" id="{97F19CAD-C1FC-4A46-AA9D-235FADF07F4F}"/>
                </a:ext>
              </a:extLst>
            </p:cNvPr>
            <p:cNvSpPr/>
            <p:nvPr/>
          </p:nvSpPr>
          <p:spPr>
            <a:xfrm>
              <a:off x="2841527" y="858459"/>
              <a:ext cx="769574" cy="768973"/>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1" name="矩形 40">
              <a:extLst>
                <a:ext uri="{FF2B5EF4-FFF2-40B4-BE49-F238E27FC236}">
                  <a16:creationId xmlns:a16="http://schemas.microsoft.com/office/drawing/2014/main" id="{EFB3F032-D4F9-492B-AA77-209F1F52D849}"/>
                </a:ext>
              </a:extLst>
            </p:cNvPr>
            <p:cNvSpPr/>
            <p:nvPr/>
          </p:nvSpPr>
          <p:spPr>
            <a:xfrm>
              <a:off x="2666985" y="682103"/>
              <a:ext cx="558536" cy="559253"/>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2" name="矩形 41">
              <a:extLst>
                <a:ext uri="{FF2B5EF4-FFF2-40B4-BE49-F238E27FC236}">
                  <a16:creationId xmlns:a16="http://schemas.microsoft.com/office/drawing/2014/main" id="{E1FE4580-460F-4CD1-B017-A32306D5F41A}"/>
                </a:ext>
              </a:extLst>
            </p:cNvPr>
            <p:cNvSpPr/>
            <p:nvPr/>
          </p:nvSpPr>
          <p:spPr>
            <a:xfrm>
              <a:off x="3217587" y="1254067"/>
              <a:ext cx="558536" cy="559253"/>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4" name="组合 43">
            <a:extLst>
              <a:ext uri="{FF2B5EF4-FFF2-40B4-BE49-F238E27FC236}">
                <a16:creationId xmlns:a16="http://schemas.microsoft.com/office/drawing/2014/main" id="{F8DA6EC8-3AD8-486B-A7A0-1AC789B8C95C}"/>
              </a:ext>
            </a:extLst>
          </p:cNvPr>
          <p:cNvGrpSpPr>
            <a:grpSpLocks/>
          </p:cNvGrpSpPr>
          <p:nvPr/>
        </p:nvGrpSpPr>
        <p:grpSpPr bwMode="auto">
          <a:xfrm>
            <a:off x="566738" y="1014413"/>
            <a:ext cx="1109662" cy="1131887"/>
            <a:chOff x="2666985" y="682103"/>
            <a:chExt cx="1109138" cy="1131217"/>
          </a:xfrm>
        </p:grpSpPr>
        <p:sp>
          <p:nvSpPr>
            <p:cNvPr id="45" name="矩形 44">
              <a:extLst>
                <a:ext uri="{FF2B5EF4-FFF2-40B4-BE49-F238E27FC236}">
                  <a16:creationId xmlns:a16="http://schemas.microsoft.com/office/drawing/2014/main" id="{352075F3-9D22-43CC-AC7B-30FF540ABA40}"/>
                </a:ext>
              </a:extLst>
            </p:cNvPr>
            <p:cNvSpPr/>
            <p:nvPr/>
          </p:nvSpPr>
          <p:spPr>
            <a:xfrm>
              <a:off x="2841528" y="858211"/>
              <a:ext cx="769573" cy="76948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6" name="矩形 45">
              <a:extLst>
                <a:ext uri="{FF2B5EF4-FFF2-40B4-BE49-F238E27FC236}">
                  <a16:creationId xmlns:a16="http://schemas.microsoft.com/office/drawing/2014/main" id="{61BF8794-0D16-4B86-BF16-524233F2490A}"/>
                </a:ext>
              </a:extLst>
            </p:cNvPr>
            <p:cNvSpPr/>
            <p:nvPr/>
          </p:nvSpPr>
          <p:spPr>
            <a:xfrm>
              <a:off x="2666985" y="682103"/>
              <a:ext cx="558536" cy="55846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7" name="矩形 46">
              <a:extLst>
                <a:ext uri="{FF2B5EF4-FFF2-40B4-BE49-F238E27FC236}">
                  <a16:creationId xmlns:a16="http://schemas.microsoft.com/office/drawing/2014/main" id="{08448963-5121-4E51-B55C-25BF1CD198AC}"/>
                </a:ext>
              </a:extLst>
            </p:cNvPr>
            <p:cNvSpPr/>
            <p:nvPr/>
          </p:nvSpPr>
          <p:spPr>
            <a:xfrm>
              <a:off x="3217587" y="1254851"/>
              <a:ext cx="558536" cy="55846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49" name="矩形 48">
            <a:extLst>
              <a:ext uri="{FF2B5EF4-FFF2-40B4-BE49-F238E27FC236}">
                <a16:creationId xmlns:a16="http://schemas.microsoft.com/office/drawing/2014/main" id="{07255945-8A76-4D9E-B673-3B3C67CEB13C}"/>
              </a:ext>
            </a:extLst>
          </p:cNvPr>
          <p:cNvSpPr/>
          <p:nvPr/>
        </p:nvSpPr>
        <p:spPr>
          <a:xfrm>
            <a:off x="0" y="-12700"/>
            <a:ext cx="12192000" cy="373063"/>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3" name="矩形 52">
            <a:extLst>
              <a:ext uri="{FF2B5EF4-FFF2-40B4-BE49-F238E27FC236}">
                <a16:creationId xmlns:a16="http://schemas.microsoft.com/office/drawing/2014/main" id="{8853A6DF-C889-4F87-80F4-4AD0B2118283}"/>
              </a:ext>
            </a:extLst>
          </p:cNvPr>
          <p:cNvSpPr/>
          <p:nvPr/>
        </p:nvSpPr>
        <p:spPr>
          <a:xfrm>
            <a:off x="10437813" y="6521450"/>
            <a:ext cx="1754187" cy="33655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4" name="矩形 53">
            <a:extLst>
              <a:ext uri="{FF2B5EF4-FFF2-40B4-BE49-F238E27FC236}">
                <a16:creationId xmlns:a16="http://schemas.microsoft.com/office/drawing/2014/main" id="{90ACAF23-534E-4254-8E14-005A102E1996}"/>
              </a:ext>
            </a:extLst>
          </p:cNvPr>
          <p:cNvSpPr/>
          <p:nvPr/>
        </p:nvSpPr>
        <p:spPr>
          <a:xfrm>
            <a:off x="0" y="6523038"/>
            <a:ext cx="10439400" cy="3349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2" name="图片 1">
            <a:extLst>
              <a:ext uri="{FF2B5EF4-FFF2-40B4-BE49-F238E27FC236}">
                <a16:creationId xmlns:a16="http://schemas.microsoft.com/office/drawing/2014/main" id="{9D3DD575-2FF0-4A3F-A72B-9AF5C9C3F0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3050" y="481013"/>
            <a:ext cx="2374900"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a:extLst>
              <a:ext uri="{FF2B5EF4-FFF2-40B4-BE49-F238E27FC236}">
                <a16:creationId xmlns:a16="http://schemas.microsoft.com/office/drawing/2014/main" id="{237BAEB1-B0C6-481A-983E-35291FA62FB0}"/>
              </a:ext>
            </a:extLst>
          </p:cNvPr>
          <p:cNvSpPr txBox="1"/>
          <p:nvPr/>
        </p:nvSpPr>
        <p:spPr>
          <a:xfrm>
            <a:off x="3415789" y="4079293"/>
            <a:ext cx="4850834" cy="646331"/>
          </a:xfrm>
          <a:prstGeom prst="rect">
            <a:avLst/>
          </a:prstGeom>
          <a:noFill/>
        </p:spPr>
        <p:txBody>
          <a:bodyPr wrap="square" rtlCol="0">
            <a:spAutoFit/>
          </a:bodyPr>
          <a:lstStyle/>
          <a:p>
            <a:r>
              <a:rPr lang="zh-CN" altLang="en-US" sz="3600" b="1" spc="300" dirty="0">
                <a:solidFill>
                  <a:srgbClr val="044875"/>
                </a:solidFill>
                <a:latin typeface="微软雅黑" panose="020B0503020204020204" pitchFamily="34" charset="-122"/>
                <a:ea typeface="微软雅黑" panose="020B0503020204020204" pitchFamily="34" charset="-122"/>
              </a:rPr>
              <a:t>第八章 命名实体识别</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2"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right)">
                                      <p:cBhvr>
                                        <p:cTn id="7" dur="500"/>
                                        <p:tgtEl>
                                          <p:spTgt spid="4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wipe(left)">
                                      <p:cBhvr>
                                        <p:cTn id="10" dur="500"/>
                                        <p:tgtEl>
                                          <p:spTgt spid="54"/>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wipe(right)">
                                      <p:cBhvr>
                                        <p:cTn id="13" dur="500"/>
                                        <p:tgtEl>
                                          <p:spTgt spid="53"/>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heel(1)">
                                      <p:cBhvr>
                                        <p:cTn id="16" dur="2000"/>
                                        <p:tgtEl>
                                          <p:spTgt spid="9"/>
                                        </p:tgtEl>
                                      </p:cBhvr>
                                    </p:animEffect>
                                  </p:childTnLst>
                                </p:cTn>
                              </p:par>
                              <p:par>
                                <p:cTn id="17" presetID="21" presetClass="entr" presetSubtype="1"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heel(1)">
                                      <p:cBhvr>
                                        <p:cTn id="19" dur="2000"/>
                                        <p:tgtEl>
                                          <p:spTgt spid="2"/>
                                        </p:tgtEl>
                                      </p:cBhvr>
                                    </p:animEffect>
                                  </p:childTnLst>
                                </p:cTn>
                              </p:par>
                              <p:par>
                                <p:cTn id="20" presetID="53" presetClass="entr" presetSubtype="16" fill="hold" nodeType="withEffect">
                                  <p:stCondLst>
                                    <p:cond delay="0"/>
                                  </p:stCondLst>
                                  <p:childTnLst>
                                    <p:set>
                                      <p:cBhvr>
                                        <p:cTn id="21" dur="1" fill="hold">
                                          <p:stCondLst>
                                            <p:cond delay="0"/>
                                          </p:stCondLst>
                                        </p:cTn>
                                        <p:tgtEl>
                                          <p:spTgt spid="44"/>
                                        </p:tgtEl>
                                        <p:attrNameLst>
                                          <p:attrName>style.visibility</p:attrName>
                                        </p:attrNameLst>
                                      </p:cBhvr>
                                      <p:to>
                                        <p:strVal val="visible"/>
                                      </p:to>
                                    </p:set>
                                    <p:anim calcmode="lin" valueType="num">
                                      <p:cBhvr>
                                        <p:cTn id="22" dur="500" fill="hold"/>
                                        <p:tgtEl>
                                          <p:spTgt spid="44"/>
                                        </p:tgtEl>
                                        <p:attrNameLst>
                                          <p:attrName>ppt_w</p:attrName>
                                        </p:attrNameLst>
                                      </p:cBhvr>
                                      <p:tavLst>
                                        <p:tav tm="0">
                                          <p:val>
                                            <p:fltVal val="0"/>
                                          </p:val>
                                        </p:tav>
                                        <p:tav tm="100000">
                                          <p:val>
                                            <p:strVal val="#ppt_w"/>
                                          </p:val>
                                        </p:tav>
                                      </p:tavLst>
                                    </p:anim>
                                    <p:anim calcmode="lin" valueType="num">
                                      <p:cBhvr>
                                        <p:cTn id="23" dur="500" fill="hold"/>
                                        <p:tgtEl>
                                          <p:spTgt spid="44"/>
                                        </p:tgtEl>
                                        <p:attrNameLst>
                                          <p:attrName>ppt_h</p:attrName>
                                        </p:attrNameLst>
                                      </p:cBhvr>
                                      <p:tavLst>
                                        <p:tav tm="0">
                                          <p:val>
                                            <p:fltVal val="0"/>
                                          </p:val>
                                        </p:tav>
                                        <p:tav tm="100000">
                                          <p:val>
                                            <p:strVal val="#ppt_h"/>
                                          </p:val>
                                        </p:tav>
                                      </p:tavLst>
                                    </p:anim>
                                    <p:animEffect transition="in" filter="fade">
                                      <p:cBhvr>
                                        <p:cTn id="24" dur="500"/>
                                        <p:tgtEl>
                                          <p:spTgt spid="44"/>
                                        </p:tgtEl>
                                      </p:cBhvr>
                                    </p:animEffect>
                                  </p:childTnLst>
                                </p:cTn>
                              </p:par>
                              <p:par>
                                <p:cTn id="25" presetID="53" presetClass="entr" presetSubtype="16"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anim calcmode="lin" valueType="num">
                                      <p:cBhvr>
                                        <p:cTn id="27" dur="500" fill="hold"/>
                                        <p:tgtEl>
                                          <p:spTgt spid="43"/>
                                        </p:tgtEl>
                                        <p:attrNameLst>
                                          <p:attrName>ppt_w</p:attrName>
                                        </p:attrNameLst>
                                      </p:cBhvr>
                                      <p:tavLst>
                                        <p:tav tm="0">
                                          <p:val>
                                            <p:fltVal val="0"/>
                                          </p:val>
                                        </p:tav>
                                        <p:tav tm="100000">
                                          <p:val>
                                            <p:strVal val="#ppt_w"/>
                                          </p:val>
                                        </p:tav>
                                      </p:tavLst>
                                    </p:anim>
                                    <p:anim calcmode="lin" valueType="num">
                                      <p:cBhvr>
                                        <p:cTn id="28" dur="500" fill="hold"/>
                                        <p:tgtEl>
                                          <p:spTgt spid="43"/>
                                        </p:tgtEl>
                                        <p:attrNameLst>
                                          <p:attrName>ppt_h</p:attrName>
                                        </p:attrNameLst>
                                      </p:cBhvr>
                                      <p:tavLst>
                                        <p:tav tm="0">
                                          <p:val>
                                            <p:fltVal val="0"/>
                                          </p:val>
                                        </p:tav>
                                        <p:tav tm="100000">
                                          <p:val>
                                            <p:strVal val="#ppt_h"/>
                                          </p:val>
                                        </p:tav>
                                      </p:tavLst>
                                    </p:anim>
                                    <p:animEffect transition="in" filter="fade">
                                      <p:cBhvr>
                                        <p:cTn id="29" dur="500"/>
                                        <p:tgtEl>
                                          <p:spTgt spid="43"/>
                                        </p:tgtEl>
                                      </p:cBhvr>
                                    </p:animEffect>
                                  </p:childTnLst>
                                </p:cTn>
                              </p:par>
                            </p:childTnLst>
                          </p:cTn>
                        </p:par>
                        <p:par>
                          <p:cTn id="30" fill="hold" nodeType="afterGroup">
                            <p:stCondLst>
                              <p:cond delay="2000"/>
                            </p:stCondLst>
                            <p:childTnLst>
                              <p:par>
                                <p:cTn id="31" presetID="53" presetClass="entr" presetSubtype="16" fill="hold" grpId="0" nodeType="afterEffect">
                                  <p:stCondLst>
                                    <p:cond delay="0"/>
                                  </p:stCondLst>
                                  <p:iterate type="lt">
                                    <p:tmPct val="10000"/>
                                  </p:iterate>
                                  <p:childTnLst>
                                    <p:set>
                                      <p:cBhvr>
                                        <p:cTn id="32" dur="1" fill="hold">
                                          <p:stCondLst>
                                            <p:cond delay="0"/>
                                          </p:stCondLst>
                                        </p:cTn>
                                        <p:tgtEl>
                                          <p:spTgt spid="19"/>
                                        </p:tgtEl>
                                        <p:attrNameLst>
                                          <p:attrName>style.visibility</p:attrName>
                                        </p:attrNameLst>
                                      </p:cBhvr>
                                      <p:to>
                                        <p:strVal val="visible"/>
                                      </p:to>
                                    </p:set>
                                    <p:anim calcmode="lin" valueType="num">
                                      <p:cBhvr>
                                        <p:cTn id="33" dur="500" fill="hold"/>
                                        <p:tgtEl>
                                          <p:spTgt spid="19"/>
                                        </p:tgtEl>
                                        <p:attrNameLst>
                                          <p:attrName>ppt_w</p:attrName>
                                        </p:attrNameLst>
                                      </p:cBhvr>
                                      <p:tavLst>
                                        <p:tav tm="0">
                                          <p:val>
                                            <p:fltVal val="0"/>
                                          </p:val>
                                        </p:tav>
                                        <p:tav tm="100000">
                                          <p:val>
                                            <p:strVal val="#ppt_w"/>
                                          </p:val>
                                        </p:tav>
                                      </p:tavLst>
                                    </p:anim>
                                    <p:anim calcmode="lin" valueType="num">
                                      <p:cBhvr>
                                        <p:cTn id="34" dur="500" fill="hold"/>
                                        <p:tgtEl>
                                          <p:spTgt spid="19"/>
                                        </p:tgtEl>
                                        <p:attrNameLst>
                                          <p:attrName>ppt_h</p:attrName>
                                        </p:attrNameLst>
                                      </p:cBhvr>
                                      <p:tavLst>
                                        <p:tav tm="0">
                                          <p:val>
                                            <p:fltVal val="0"/>
                                          </p:val>
                                        </p:tav>
                                        <p:tav tm="100000">
                                          <p:val>
                                            <p:strVal val="#ppt_h"/>
                                          </p:val>
                                        </p:tav>
                                      </p:tavLst>
                                    </p:anim>
                                    <p:animEffect transition="in" filter="fade">
                                      <p:cBhvr>
                                        <p:cTn id="35" dur="500"/>
                                        <p:tgtEl>
                                          <p:spTgt spid="19"/>
                                        </p:tgtEl>
                                      </p:cBhvr>
                                    </p:animEffect>
                                  </p:childTnLst>
                                </p:cTn>
                              </p:par>
                            </p:childTnLst>
                          </p:cTn>
                        </p:par>
                        <p:par>
                          <p:cTn id="36" fill="hold" nodeType="afterGroup">
                            <p:stCondLst>
                              <p:cond delay="4350"/>
                            </p:stCondLst>
                            <p:childTnLst>
                              <p:par>
                                <p:cTn id="37" presetID="22" presetClass="entr" presetSubtype="1" fill="hold" nodeType="after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wipe(up)">
                                      <p:cBhvr>
                                        <p:cTn id="39" dur="500"/>
                                        <p:tgtEl>
                                          <p:spTgt spid="59"/>
                                        </p:tgtEl>
                                      </p:cBhvr>
                                    </p:animEffect>
                                  </p:childTnLst>
                                </p:cTn>
                              </p:par>
                            </p:childTnLst>
                          </p:cTn>
                        </p:par>
                        <p:par>
                          <p:cTn id="40" fill="hold">
                            <p:stCondLst>
                              <p:cond delay="4850"/>
                            </p:stCondLst>
                            <p:childTnLst>
                              <p:par>
                                <p:cTn id="41" presetID="53" presetClass="entr" presetSubtype="16" fill="hold" grpId="0" nodeType="afterEffect">
                                  <p:stCondLst>
                                    <p:cond delay="0"/>
                                  </p:stCondLst>
                                  <p:childTnLst>
                                    <p:set>
                                      <p:cBhvr>
                                        <p:cTn id="42" dur="1" fill="hold">
                                          <p:stCondLst>
                                            <p:cond delay="0"/>
                                          </p:stCondLst>
                                        </p:cTn>
                                        <p:tgtEl>
                                          <p:spTgt spid="3"/>
                                        </p:tgtEl>
                                        <p:attrNameLst>
                                          <p:attrName>style.visibility</p:attrName>
                                        </p:attrNameLst>
                                      </p:cBhvr>
                                      <p:to>
                                        <p:strVal val="visible"/>
                                      </p:to>
                                    </p:set>
                                    <p:anim calcmode="lin" valueType="num">
                                      <p:cBhvr>
                                        <p:cTn id="43" dur="500" fill="hold"/>
                                        <p:tgtEl>
                                          <p:spTgt spid="3"/>
                                        </p:tgtEl>
                                        <p:attrNameLst>
                                          <p:attrName>ppt_w</p:attrName>
                                        </p:attrNameLst>
                                      </p:cBhvr>
                                      <p:tavLst>
                                        <p:tav tm="0">
                                          <p:val>
                                            <p:fltVal val="0"/>
                                          </p:val>
                                        </p:tav>
                                        <p:tav tm="100000">
                                          <p:val>
                                            <p:strVal val="#ppt_w"/>
                                          </p:val>
                                        </p:tav>
                                      </p:tavLst>
                                    </p:anim>
                                    <p:anim calcmode="lin" valueType="num">
                                      <p:cBhvr>
                                        <p:cTn id="44" dur="500" fill="hold"/>
                                        <p:tgtEl>
                                          <p:spTgt spid="3"/>
                                        </p:tgtEl>
                                        <p:attrNameLst>
                                          <p:attrName>ppt_h</p:attrName>
                                        </p:attrNameLst>
                                      </p:cBhvr>
                                      <p:tavLst>
                                        <p:tav tm="0">
                                          <p:val>
                                            <p:fltVal val="0"/>
                                          </p:val>
                                        </p:tav>
                                        <p:tav tm="100000">
                                          <p:val>
                                            <p:strVal val="#ppt_h"/>
                                          </p:val>
                                        </p:tav>
                                      </p:tavLst>
                                    </p:anim>
                                    <p:animEffect transition="in" filter="fade">
                                      <p:cBhvr>
                                        <p:cTn id="4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9" grpId="0" animBg="1"/>
      <p:bldP spid="49" grpId="0" animBg="1"/>
      <p:bldP spid="53" grpId="0" animBg="1"/>
      <p:bldP spid="54" grpId="0" animBg="1"/>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84290BA-A63B-4E7E-A884-FF738CE7909F}"/>
              </a:ext>
            </a:extLst>
          </p:cNvPr>
          <p:cNvSpPr/>
          <p:nvPr/>
        </p:nvSpPr>
        <p:spPr>
          <a:xfrm>
            <a:off x="0" y="254000"/>
            <a:ext cx="609600"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a:extLst>
              <a:ext uri="{FF2B5EF4-FFF2-40B4-BE49-F238E27FC236}">
                <a16:creationId xmlns:a16="http://schemas.microsoft.com/office/drawing/2014/main" id="{600B0ADF-8D41-46B4-A138-8D6F8BA97D27}"/>
              </a:ext>
            </a:extLst>
          </p:cNvPr>
          <p:cNvSpPr/>
          <p:nvPr/>
        </p:nvSpPr>
        <p:spPr>
          <a:xfrm>
            <a:off x="4655890" y="254000"/>
            <a:ext cx="7536109"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8196" name="组合 3">
            <a:extLst>
              <a:ext uri="{FF2B5EF4-FFF2-40B4-BE49-F238E27FC236}">
                <a16:creationId xmlns:a16="http://schemas.microsoft.com/office/drawing/2014/main" id="{857EADDF-9E81-4807-B36F-5E74649BE350}"/>
              </a:ext>
            </a:extLst>
          </p:cNvPr>
          <p:cNvGrpSpPr>
            <a:grpSpLocks/>
          </p:cNvGrpSpPr>
          <p:nvPr/>
        </p:nvGrpSpPr>
        <p:grpSpPr bwMode="auto">
          <a:xfrm>
            <a:off x="550863" y="82550"/>
            <a:ext cx="4356697" cy="585788"/>
            <a:chOff x="551544" y="82976"/>
            <a:chExt cx="4355078" cy="584775"/>
          </a:xfrm>
        </p:grpSpPr>
        <p:sp>
          <p:nvSpPr>
            <p:cNvPr id="8201" name="文本框 4">
              <a:extLst>
                <a:ext uri="{FF2B5EF4-FFF2-40B4-BE49-F238E27FC236}">
                  <a16:creationId xmlns:a16="http://schemas.microsoft.com/office/drawing/2014/main" id="{E952F96E-D67D-4B29-A047-E1E6709177A9}"/>
                </a:ext>
              </a:extLst>
            </p:cNvPr>
            <p:cNvSpPr txBox="1">
              <a:spLocks noChangeArrowheads="1"/>
            </p:cNvSpPr>
            <p:nvPr/>
          </p:nvSpPr>
          <p:spPr bwMode="auto">
            <a:xfrm>
              <a:off x="800099" y="111278"/>
              <a:ext cx="4106523" cy="522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dirty="0">
                  <a:solidFill>
                    <a:srgbClr val="044875"/>
                  </a:solidFill>
                  <a:latin typeface="微软雅黑" panose="020B0503020204020204" pitchFamily="34" charset="-122"/>
                  <a:ea typeface="微软雅黑" panose="020B0503020204020204" pitchFamily="34" charset="-122"/>
                </a:rPr>
                <a:t>命名实体识别语料库</a:t>
              </a:r>
            </a:p>
          </p:txBody>
        </p:sp>
        <p:sp>
          <p:nvSpPr>
            <p:cNvPr id="6" name="文本框 5">
              <a:extLst>
                <a:ext uri="{FF2B5EF4-FFF2-40B4-BE49-F238E27FC236}">
                  <a16:creationId xmlns:a16="http://schemas.microsoft.com/office/drawing/2014/main" id="{A62A2E5B-7130-48DE-AE2F-9BEFF8073CA1}"/>
                </a:ext>
              </a:extLst>
            </p:cNvPr>
            <p:cNvSpPr txBox="1"/>
            <p:nvPr/>
          </p:nvSpPr>
          <p:spPr>
            <a:xfrm>
              <a:off x="551544" y="82976"/>
              <a:ext cx="723631" cy="584775"/>
            </a:xfrm>
            <a:prstGeom prst="rect">
              <a:avLst/>
            </a:prstGeom>
            <a:noFill/>
          </p:spPr>
          <p:txBody>
            <a:bodyPr>
              <a:spAutoFit/>
            </a:bodyPr>
            <a:lstStyle/>
            <a:p>
              <a:pPr algn="ctr" eaLnBrk="1" fontAlgn="auto" hangingPunct="1">
                <a:spcBef>
                  <a:spcPts val="0"/>
                </a:spcBef>
                <a:spcAft>
                  <a:spcPts val="0"/>
                </a:spcAft>
                <a:defRPr/>
              </a:pPr>
              <a:r>
                <a:rPr lang="en-US" altLang="zh-CN" sz="3200" dirty="0">
                  <a:solidFill>
                    <a:schemeClr val="bg2">
                      <a:lumMod val="25000"/>
                    </a:schemeClr>
                  </a:solidFill>
                  <a:latin typeface="Impact" panose="020B0806030902050204" pitchFamily="34" charset="0"/>
                  <a:ea typeface="+mn-ea"/>
                </a:rPr>
                <a:t>03</a:t>
              </a:r>
              <a:endParaRPr lang="zh-CN" altLang="en-US" sz="3200" dirty="0">
                <a:solidFill>
                  <a:schemeClr val="bg2">
                    <a:lumMod val="25000"/>
                  </a:schemeClr>
                </a:solidFill>
                <a:latin typeface="Impact" panose="020B0806030902050204" pitchFamily="34" charset="0"/>
                <a:ea typeface="+mn-ea"/>
              </a:endParaRPr>
            </a:p>
          </p:txBody>
        </p:sp>
      </p:grpSp>
      <p:sp>
        <p:nvSpPr>
          <p:cNvPr id="7" name="矩形 6">
            <a:extLst>
              <a:ext uri="{FF2B5EF4-FFF2-40B4-BE49-F238E27FC236}">
                <a16:creationId xmlns:a16="http://schemas.microsoft.com/office/drawing/2014/main" id="{D090BA98-08F7-479C-A3F7-F5D7EF5238D4}"/>
              </a:ext>
            </a:extLst>
          </p:cNvPr>
          <p:cNvSpPr/>
          <p:nvPr/>
        </p:nvSpPr>
        <p:spPr>
          <a:xfrm>
            <a:off x="10439400" y="6621463"/>
            <a:ext cx="17526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a:extLst>
              <a:ext uri="{FF2B5EF4-FFF2-40B4-BE49-F238E27FC236}">
                <a16:creationId xmlns:a16="http://schemas.microsoft.com/office/drawing/2014/main" id="{33C5B642-8FBB-4B34-B5BE-22B42B585F38}"/>
              </a:ext>
            </a:extLst>
          </p:cNvPr>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 name="文本框 14">
            <a:extLst>
              <a:ext uri="{FF2B5EF4-FFF2-40B4-BE49-F238E27FC236}">
                <a16:creationId xmlns:a16="http://schemas.microsoft.com/office/drawing/2014/main" id="{85C51791-B8FB-456A-9992-084DD8951C67}"/>
              </a:ext>
            </a:extLst>
          </p:cNvPr>
          <p:cNvSpPr txBox="1"/>
          <p:nvPr/>
        </p:nvSpPr>
        <p:spPr>
          <a:xfrm>
            <a:off x="478173" y="696478"/>
            <a:ext cx="3984770" cy="369332"/>
          </a:xfrm>
          <a:prstGeom prst="rect">
            <a:avLst/>
          </a:prstGeom>
          <a:noFill/>
        </p:spPr>
        <p:txBody>
          <a:bodyPr wrap="square" rtlCol="0">
            <a:spAutoFit/>
          </a:bodyPr>
          <a:lstStyle/>
          <a:p>
            <a:pPr marL="285750" indent="-285750">
              <a:buFont typeface="Wingdings" panose="05000000000000000000" pitchFamily="2" charset="2"/>
              <a:buChar char="l"/>
            </a:pPr>
            <a:r>
              <a:rPr lang="zh-CN" altLang="en-US" b="1" dirty="0"/>
              <a:t>微软命名实体识别语料库</a:t>
            </a:r>
          </a:p>
        </p:txBody>
      </p:sp>
      <p:sp>
        <p:nvSpPr>
          <p:cNvPr id="16" name="文本框 15">
            <a:extLst>
              <a:ext uri="{FF2B5EF4-FFF2-40B4-BE49-F238E27FC236}">
                <a16:creationId xmlns:a16="http://schemas.microsoft.com/office/drawing/2014/main" id="{B51F0723-D277-464E-AB95-13DA22836E36}"/>
              </a:ext>
            </a:extLst>
          </p:cNvPr>
          <p:cNvSpPr txBox="1"/>
          <p:nvPr/>
        </p:nvSpPr>
        <p:spPr>
          <a:xfrm>
            <a:off x="352339" y="961638"/>
            <a:ext cx="11302752" cy="988860"/>
          </a:xfrm>
          <a:prstGeom prst="rect">
            <a:avLst/>
          </a:prstGeom>
          <a:noFill/>
        </p:spPr>
        <p:txBody>
          <a:bodyPr wrap="square">
            <a:spAutoFit/>
          </a:bodyPr>
          <a:lstStyle/>
          <a:p>
            <a:pPr>
              <a:lnSpc>
                <a:spcPct val="125000"/>
              </a:lnSpc>
            </a:pPr>
            <a:r>
              <a:rPr lang="zh-CN" altLang="en-US" sz="1600" dirty="0"/>
              <a:t>          微软亚洲研究院命名实体识别语料库（MSRA Named Entity Corpus，MSRA-NE)以研究协议免费共享，共计234万字、命名实体类型分为专有名词(NAMEX)、时间表达式（TIMEX)、数字表达式(NUMEX)、度量表达式(MEASUREX)和地址表达式(ADDREX)等5大类及其下属的30个子类。其中一句样例为:</a:t>
            </a:r>
          </a:p>
        </p:txBody>
      </p:sp>
      <p:pic>
        <p:nvPicPr>
          <p:cNvPr id="10" name="图片 9">
            <a:extLst>
              <a:ext uri="{FF2B5EF4-FFF2-40B4-BE49-F238E27FC236}">
                <a16:creationId xmlns:a16="http://schemas.microsoft.com/office/drawing/2014/main" id="{6713FFC5-4078-45C1-9E7F-1BD33B70732B}"/>
              </a:ext>
            </a:extLst>
          </p:cNvPr>
          <p:cNvPicPr>
            <a:picLocks noChangeAspect="1"/>
          </p:cNvPicPr>
          <p:nvPr/>
        </p:nvPicPr>
        <p:blipFill>
          <a:blip r:embed="rId3"/>
          <a:stretch>
            <a:fillRect/>
          </a:stretch>
        </p:blipFill>
        <p:spPr>
          <a:xfrm>
            <a:off x="2795560" y="1932676"/>
            <a:ext cx="7256039" cy="2836948"/>
          </a:xfrm>
          <a:prstGeom prst="rect">
            <a:avLst/>
          </a:prstGeom>
        </p:spPr>
      </p:pic>
      <p:sp>
        <p:nvSpPr>
          <p:cNvPr id="20" name="文本框 19">
            <a:extLst>
              <a:ext uri="{FF2B5EF4-FFF2-40B4-BE49-F238E27FC236}">
                <a16:creationId xmlns:a16="http://schemas.microsoft.com/office/drawing/2014/main" id="{BF6DBE5D-A4B2-43F1-AAB3-9B8531730BFD}"/>
              </a:ext>
            </a:extLst>
          </p:cNvPr>
          <p:cNvSpPr txBox="1"/>
          <p:nvPr/>
        </p:nvSpPr>
        <p:spPr>
          <a:xfrm>
            <a:off x="352339" y="4769624"/>
            <a:ext cx="11428586" cy="681084"/>
          </a:xfrm>
          <a:prstGeom prst="rect">
            <a:avLst/>
          </a:prstGeom>
          <a:noFill/>
        </p:spPr>
        <p:txBody>
          <a:bodyPr wrap="square">
            <a:spAutoFit/>
          </a:bodyPr>
          <a:lstStyle/>
          <a:p>
            <a:pPr>
              <a:lnSpc>
                <a:spcPct val="125000"/>
              </a:lnSpc>
            </a:pPr>
            <a:r>
              <a:rPr lang="zh-CN" altLang="en-US" sz="1600" dirty="0"/>
              <a:t>         原版为</a:t>
            </a:r>
            <a:r>
              <a:rPr lang="en-US" altLang="zh-CN" sz="1600" dirty="0"/>
              <a:t>xml</a:t>
            </a:r>
            <a:r>
              <a:rPr lang="zh-CN" altLang="en-US" sz="1600" dirty="0"/>
              <a:t>格式，并且命名实体之外的词语没有标注词性。方便起见，</a:t>
            </a:r>
            <a:r>
              <a:rPr lang="en-US" altLang="zh-CN" sz="1600" dirty="0" err="1"/>
              <a:t>HanLP</a:t>
            </a:r>
            <a:r>
              <a:rPr lang="zh-CN" altLang="en-US" sz="1600" dirty="0"/>
              <a:t>将其转换为</a:t>
            </a:r>
            <a:r>
              <a:rPr lang="en-US" altLang="zh-CN" sz="1600" dirty="0"/>
              <a:t>PKU</a:t>
            </a:r>
            <a:r>
              <a:rPr lang="zh-CN" altLang="en-US" sz="1600" dirty="0"/>
              <a:t>格式，并使用</a:t>
            </a:r>
            <a:r>
              <a:rPr lang="en-US" altLang="zh-CN" sz="1600" dirty="0" err="1"/>
              <a:t>HanLP</a:t>
            </a:r>
            <a:r>
              <a:rPr lang="zh-CN" altLang="en-US" sz="1600" dirty="0"/>
              <a:t>标注了缺失的词性，如下所示</a:t>
            </a:r>
            <a:r>
              <a:rPr lang="en-US" altLang="zh-CN" sz="1600" dirty="0"/>
              <a:t>:</a:t>
            </a:r>
            <a:endParaRPr lang="zh-CN" altLang="en-US" sz="1600" dirty="0"/>
          </a:p>
        </p:txBody>
      </p:sp>
      <p:pic>
        <p:nvPicPr>
          <p:cNvPr id="13" name="图片 12">
            <a:extLst>
              <a:ext uri="{FF2B5EF4-FFF2-40B4-BE49-F238E27FC236}">
                <a16:creationId xmlns:a16="http://schemas.microsoft.com/office/drawing/2014/main" id="{3A6692A1-4263-4346-B2BF-1CB35D0BC265}"/>
              </a:ext>
            </a:extLst>
          </p:cNvPr>
          <p:cNvPicPr>
            <a:picLocks noChangeAspect="1"/>
          </p:cNvPicPr>
          <p:nvPr/>
        </p:nvPicPr>
        <p:blipFill>
          <a:blip r:embed="rId4"/>
          <a:stretch>
            <a:fillRect/>
          </a:stretch>
        </p:blipFill>
        <p:spPr>
          <a:xfrm>
            <a:off x="2622448" y="5163090"/>
            <a:ext cx="7878745" cy="1440910"/>
          </a:xfrm>
          <a:prstGeom prst="rect">
            <a:avLst/>
          </a:prstGeom>
        </p:spPr>
      </p:pic>
    </p:spTree>
    <p:extLst>
      <p:ext uri="{BB962C8B-B14F-4D97-AF65-F5344CB8AC3E}">
        <p14:creationId xmlns:p14="http://schemas.microsoft.com/office/powerpoint/2010/main" val="2647267230"/>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84290BA-A63B-4E7E-A884-FF738CE7909F}"/>
              </a:ext>
            </a:extLst>
          </p:cNvPr>
          <p:cNvSpPr/>
          <p:nvPr/>
        </p:nvSpPr>
        <p:spPr>
          <a:xfrm>
            <a:off x="0" y="254000"/>
            <a:ext cx="609600"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a:extLst>
              <a:ext uri="{FF2B5EF4-FFF2-40B4-BE49-F238E27FC236}">
                <a16:creationId xmlns:a16="http://schemas.microsoft.com/office/drawing/2014/main" id="{600B0ADF-8D41-46B4-A138-8D6F8BA97D27}"/>
              </a:ext>
            </a:extLst>
          </p:cNvPr>
          <p:cNvSpPr/>
          <p:nvPr/>
        </p:nvSpPr>
        <p:spPr>
          <a:xfrm>
            <a:off x="7085675" y="254000"/>
            <a:ext cx="5106324"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8196" name="组合 3">
            <a:extLst>
              <a:ext uri="{FF2B5EF4-FFF2-40B4-BE49-F238E27FC236}">
                <a16:creationId xmlns:a16="http://schemas.microsoft.com/office/drawing/2014/main" id="{857EADDF-9E81-4807-B36F-5E74649BE350}"/>
              </a:ext>
            </a:extLst>
          </p:cNvPr>
          <p:cNvGrpSpPr>
            <a:grpSpLocks/>
          </p:cNvGrpSpPr>
          <p:nvPr/>
        </p:nvGrpSpPr>
        <p:grpSpPr bwMode="auto">
          <a:xfrm>
            <a:off x="550864" y="82550"/>
            <a:ext cx="6819548" cy="585788"/>
            <a:chOff x="551544" y="82976"/>
            <a:chExt cx="6844416" cy="584775"/>
          </a:xfrm>
        </p:grpSpPr>
        <p:sp>
          <p:nvSpPr>
            <p:cNvPr id="8201" name="文本框 4">
              <a:extLst>
                <a:ext uri="{FF2B5EF4-FFF2-40B4-BE49-F238E27FC236}">
                  <a16:creationId xmlns:a16="http://schemas.microsoft.com/office/drawing/2014/main" id="{E952F96E-D67D-4B29-A047-E1E6709177A9}"/>
                </a:ext>
              </a:extLst>
            </p:cNvPr>
            <p:cNvSpPr txBox="1">
              <a:spLocks noChangeArrowheads="1"/>
            </p:cNvSpPr>
            <p:nvPr/>
          </p:nvSpPr>
          <p:spPr bwMode="auto">
            <a:xfrm>
              <a:off x="800099" y="111278"/>
              <a:ext cx="6595861" cy="522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dirty="0">
                  <a:solidFill>
                    <a:srgbClr val="044875"/>
                  </a:solidFill>
                  <a:latin typeface="微软雅黑" panose="020B0503020204020204" pitchFamily="34" charset="-122"/>
                  <a:ea typeface="微软雅黑" panose="020B0503020204020204" pitchFamily="34" charset="-122"/>
                </a:rPr>
                <a:t>基于层叠隐马尔可夫的角色标注框架</a:t>
              </a:r>
            </a:p>
          </p:txBody>
        </p:sp>
        <p:sp>
          <p:nvSpPr>
            <p:cNvPr id="6" name="文本框 5">
              <a:extLst>
                <a:ext uri="{FF2B5EF4-FFF2-40B4-BE49-F238E27FC236}">
                  <a16:creationId xmlns:a16="http://schemas.microsoft.com/office/drawing/2014/main" id="{A62A2E5B-7130-48DE-AE2F-9BEFF8073CA1}"/>
                </a:ext>
              </a:extLst>
            </p:cNvPr>
            <p:cNvSpPr txBox="1"/>
            <p:nvPr/>
          </p:nvSpPr>
          <p:spPr>
            <a:xfrm>
              <a:off x="551544" y="82976"/>
              <a:ext cx="723631" cy="584775"/>
            </a:xfrm>
            <a:prstGeom prst="rect">
              <a:avLst/>
            </a:prstGeom>
            <a:noFill/>
          </p:spPr>
          <p:txBody>
            <a:bodyPr>
              <a:spAutoFit/>
            </a:bodyPr>
            <a:lstStyle/>
            <a:p>
              <a:pPr algn="ctr" eaLnBrk="1" fontAlgn="auto" hangingPunct="1">
                <a:spcBef>
                  <a:spcPts val="0"/>
                </a:spcBef>
                <a:spcAft>
                  <a:spcPts val="0"/>
                </a:spcAft>
                <a:defRPr/>
              </a:pPr>
              <a:r>
                <a:rPr lang="en-US" altLang="zh-CN" sz="3200" dirty="0">
                  <a:solidFill>
                    <a:schemeClr val="bg2">
                      <a:lumMod val="25000"/>
                    </a:schemeClr>
                  </a:solidFill>
                  <a:latin typeface="Impact" panose="020B0806030902050204" pitchFamily="34" charset="0"/>
                  <a:ea typeface="+mn-ea"/>
                </a:rPr>
                <a:t>04</a:t>
              </a:r>
              <a:endParaRPr lang="zh-CN" altLang="en-US" sz="3200" dirty="0">
                <a:solidFill>
                  <a:schemeClr val="bg2">
                    <a:lumMod val="25000"/>
                  </a:schemeClr>
                </a:solidFill>
                <a:latin typeface="Impact" panose="020B0806030902050204" pitchFamily="34" charset="0"/>
                <a:ea typeface="+mn-ea"/>
              </a:endParaRPr>
            </a:p>
          </p:txBody>
        </p:sp>
      </p:grpSp>
      <p:sp>
        <p:nvSpPr>
          <p:cNvPr id="7" name="矩形 6">
            <a:extLst>
              <a:ext uri="{FF2B5EF4-FFF2-40B4-BE49-F238E27FC236}">
                <a16:creationId xmlns:a16="http://schemas.microsoft.com/office/drawing/2014/main" id="{D090BA98-08F7-479C-A3F7-F5D7EF5238D4}"/>
              </a:ext>
            </a:extLst>
          </p:cNvPr>
          <p:cNvSpPr/>
          <p:nvPr/>
        </p:nvSpPr>
        <p:spPr>
          <a:xfrm>
            <a:off x="10439400" y="6621463"/>
            <a:ext cx="17526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a:extLst>
              <a:ext uri="{FF2B5EF4-FFF2-40B4-BE49-F238E27FC236}">
                <a16:creationId xmlns:a16="http://schemas.microsoft.com/office/drawing/2014/main" id="{33C5B642-8FBB-4B34-B5BE-22B42B585F38}"/>
              </a:ext>
            </a:extLst>
          </p:cNvPr>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 name="文本框 13">
            <a:extLst>
              <a:ext uri="{FF2B5EF4-FFF2-40B4-BE49-F238E27FC236}">
                <a16:creationId xmlns:a16="http://schemas.microsoft.com/office/drawing/2014/main" id="{50EF43C1-D820-43C1-9DC8-43335BD7B2A6}"/>
              </a:ext>
            </a:extLst>
          </p:cNvPr>
          <p:cNvSpPr txBox="1"/>
          <p:nvPr/>
        </p:nvSpPr>
        <p:spPr>
          <a:xfrm>
            <a:off x="478173" y="696478"/>
            <a:ext cx="3984770" cy="369332"/>
          </a:xfrm>
          <a:prstGeom prst="rect">
            <a:avLst/>
          </a:prstGeom>
          <a:noFill/>
        </p:spPr>
        <p:txBody>
          <a:bodyPr wrap="square" rtlCol="0">
            <a:spAutoFit/>
          </a:bodyPr>
          <a:lstStyle/>
          <a:p>
            <a:pPr marL="285750" indent="-285750">
              <a:buFont typeface="Wingdings" panose="05000000000000000000" pitchFamily="2" charset="2"/>
              <a:buChar char="l"/>
            </a:pPr>
            <a:r>
              <a:rPr lang="zh-CN" altLang="en-US" b="1" dirty="0"/>
              <a:t>基于角色标注的中国人名识别</a:t>
            </a:r>
          </a:p>
        </p:txBody>
      </p:sp>
      <p:sp>
        <p:nvSpPr>
          <p:cNvPr id="15" name="文本框 14">
            <a:extLst>
              <a:ext uri="{FF2B5EF4-FFF2-40B4-BE49-F238E27FC236}">
                <a16:creationId xmlns:a16="http://schemas.microsoft.com/office/drawing/2014/main" id="{63BEFCF8-160A-4245-AE4C-3103C200962F}"/>
              </a:ext>
            </a:extLst>
          </p:cNvPr>
          <p:cNvSpPr txBox="1"/>
          <p:nvPr/>
        </p:nvSpPr>
        <p:spPr>
          <a:xfrm>
            <a:off x="411061" y="1065810"/>
            <a:ext cx="11442583" cy="681084"/>
          </a:xfrm>
          <a:prstGeom prst="rect">
            <a:avLst/>
          </a:prstGeom>
          <a:noFill/>
        </p:spPr>
        <p:txBody>
          <a:bodyPr wrap="square">
            <a:spAutoFit/>
          </a:bodyPr>
          <a:lstStyle/>
          <a:p>
            <a:pPr>
              <a:lnSpc>
                <a:spcPct val="125000"/>
              </a:lnSpc>
            </a:pPr>
            <a:r>
              <a:rPr lang="zh-CN" altLang="en-US" sz="1600" dirty="0"/>
              <a:t>        观察二元语法分词器的粗分结果，经常发现中国人名被错误拆分，或者与上下文连在一起。以第1章的“王国维和服务员”为例，其粗分结果如下:</a:t>
            </a:r>
          </a:p>
        </p:txBody>
      </p:sp>
      <p:pic>
        <p:nvPicPr>
          <p:cNvPr id="10" name="图片 9">
            <a:extLst>
              <a:ext uri="{FF2B5EF4-FFF2-40B4-BE49-F238E27FC236}">
                <a16:creationId xmlns:a16="http://schemas.microsoft.com/office/drawing/2014/main" id="{EBCFBB85-235F-4F8A-A3A0-3E498F2A1908}"/>
              </a:ext>
            </a:extLst>
          </p:cNvPr>
          <p:cNvPicPr>
            <a:picLocks noChangeAspect="1"/>
          </p:cNvPicPr>
          <p:nvPr/>
        </p:nvPicPr>
        <p:blipFill>
          <a:blip r:embed="rId3"/>
          <a:stretch>
            <a:fillRect/>
          </a:stretch>
        </p:blipFill>
        <p:spPr>
          <a:xfrm>
            <a:off x="4653545" y="1746894"/>
            <a:ext cx="2884909" cy="269550"/>
          </a:xfrm>
          <a:prstGeom prst="rect">
            <a:avLst/>
          </a:prstGeom>
        </p:spPr>
      </p:pic>
      <p:sp>
        <p:nvSpPr>
          <p:cNvPr id="19" name="文本框 18">
            <a:extLst>
              <a:ext uri="{FF2B5EF4-FFF2-40B4-BE49-F238E27FC236}">
                <a16:creationId xmlns:a16="http://schemas.microsoft.com/office/drawing/2014/main" id="{F610B95E-DD6D-402F-A598-E52C3D1FFA4D}"/>
              </a:ext>
            </a:extLst>
          </p:cNvPr>
          <p:cNvSpPr txBox="1"/>
          <p:nvPr/>
        </p:nvSpPr>
        <p:spPr>
          <a:xfrm>
            <a:off x="478172" y="2102961"/>
            <a:ext cx="11375471" cy="988860"/>
          </a:xfrm>
          <a:prstGeom prst="rect">
            <a:avLst/>
          </a:prstGeom>
          <a:noFill/>
        </p:spPr>
        <p:txBody>
          <a:bodyPr wrap="square">
            <a:spAutoFit/>
          </a:bodyPr>
          <a:lstStyle/>
          <a:p>
            <a:pPr>
              <a:lnSpc>
                <a:spcPct val="125000"/>
              </a:lnSpc>
            </a:pPr>
            <a:r>
              <a:rPr lang="zh-CN" altLang="en-US" sz="1600" dirty="0"/>
              <a:t>          如果算法能够预测出“王国”是人名的前半部分，“维和”中的“维”是人名的后半部分，则“王国维”这个人名就有可能被召回。这种“前半部分”“后半部分”就是字符串在构成中国人名时所充当的角色，确定了粗分结果中每个词语的角色后，算法就可以召回中国人名。  </a:t>
            </a:r>
          </a:p>
        </p:txBody>
      </p:sp>
      <p:sp>
        <p:nvSpPr>
          <p:cNvPr id="21" name="文本框 20">
            <a:extLst>
              <a:ext uri="{FF2B5EF4-FFF2-40B4-BE49-F238E27FC236}">
                <a16:creationId xmlns:a16="http://schemas.microsoft.com/office/drawing/2014/main" id="{A2B85225-3F3F-491C-86BC-15AEE3847732}"/>
              </a:ext>
            </a:extLst>
          </p:cNvPr>
          <p:cNvSpPr txBox="1"/>
          <p:nvPr/>
        </p:nvSpPr>
        <p:spPr>
          <a:xfrm>
            <a:off x="478172" y="3091821"/>
            <a:ext cx="11375471" cy="681084"/>
          </a:xfrm>
          <a:prstGeom prst="rect">
            <a:avLst/>
          </a:prstGeom>
          <a:noFill/>
        </p:spPr>
        <p:txBody>
          <a:bodyPr wrap="square">
            <a:spAutoFit/>
          </a:bodyPr>
          <a:lstStyle/>
          <a:p>
            <a:pPr>
              <a:lnSpc>
                <a:spcPct val="125000"/>
              </a:lnSpc>
            </a:pPr>
            <a:r>
              <a:rPr lang="zh-CN" altLang="en-US" sz="1600" dirty="0"/>
              <a:t>         具体如何设计角色，也有一套学问。中国科学院计算技术研究所软件实验室的张华平和刘群教授在论文</a:t>
            </a:r>
            <a:r>
              <a:rPr lang="en-US" altLang="zh-CN" sz="1600" dirty="0"/>
              <a:t>《</a:t>
            </a:r>
            <a:r>
              <a:rPr lang="zh-CN" altLang="en-US" sz="1600" dirty="0"/>
              <a:t>基于角色标注的中国人名自动识别研究</a:t>
            </a:r>
            <a:r>
              <a:rPr lang="en-US" altLang="zh-CN" sz="1600" dirty="0"/>
              <a:t>》</a:t>
            </a:r>
            <a:r>
              <a:rPr lang="zh-CN" altLang="en-US" sz="1600" dirty="0"/>
              <a:t>中定义了一套行之有效的角色标注集</a:t>
            </a:r>
            <a:r>
              <a:rPr lang="en-US" altLang="zh-CN" sz="1600" dirty="0"/>
              <a:t>,</a:t>
            </a:r>
            <a:r>
              <a:rPr lang="zh-CN" altLang="en-US" sz="1600" dirty="0"/>
              <a:t>如表</a:t>
            </a:r>
            <a:r>
              <a:rPr lang="en-US" altLang="zh-CN" sz="1600" dirty="0"/>
              <a:t>8-1</a:t>
            </a:r>
            <a:r>
              <a:rPr lang="zh-CN" altLang="en-US" sz="1600" dirty="0"/>
              <a:t>所示。</a:t>
            </a:r>
          </a:p>
        </p:txBody>
      </p:sp>
      <p:pic>
        <p:nvPicPr>
          <p:cNvPr id="18" name="图片 17">
            <a:extLst>
              <a:ext uri="{FF2B5EF4-FFF2-40B4-BE49-F238E27FC236}">
                <a16:creationId xmlns:a16="http://schemas.microsoft.com/office/drawing/2014/main" id="{EF8AB253-67BE-4F73-A885-103B5520173D}"/>
              </a:ext>
            </a:extLst>
          </p:cNvPr>
          <p:cNvPicPr>
            <a:picLocks noChangeAspect="1"/>
          </p:cNvPicPr>
          <p:nvPr/>
        </p:nvPicPr>
        <p:blipFill>
          <a:blip r:embed="rId4"/>
          <a:stretch>
            <a:fillRect/>
          </a:stretch>
        </p:blipFill>
        <p:spPr>
          <a:xfrm>
            <a:off x="2999057" y="3872284"/>
            <a:ext cx="7042564" cy="2533501"/>
          </a:xfrm>
          <a:prstGeom prst="rect">
            <a:avLst/>
          </a:prstGeom>
        </p:spPr>
      </p:pic>
    </p:spTree>
    <p:extLst>
      <p:ext uri="{BB962C8B-B14F-4D97-AF65-F5344CB8AC3E}">
        <p14:creationId xmlns:p14="http://schemas.microsoft.com/office/powerpoint/2010/main" val="1501908152"/>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84290BA-A63B-4E7E-A884-FF738CE7909F}"/>
              </a:ext>
            </a:extLst>
          </p:cNvPr>
          <p:cNvSpPr/>
          <p:nvPr/>
        </p:nvSpPr>
        <p:spPr>
          <a:xfrm>
            <a:off x="0" y="254000"/>
            <a:ext cx="609600"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a:extLst>
              <a:ext uri="{FF2B5EF4-FFF2-40B4-BE49-F238E27FC236}">
                <a16:creationId xmlns:a16="http://schemas.microsoft.com/office/drawing/2014/main" id="{600B0ADF-8D41-46B4-A138-8D6F8BA97D27}"/>
              </a:ext>
            </a:extLst>
          </p:cNvPr>
          <p:cNvSpPr/>
          <p:nvPr/>
        </p:nvSpPr>
        <p:spPr>
          <a:xfrm>
            <a:off x="7085675" y="254000"/>
            <a:ext cx="5106324"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8196" name="组合 3">
            <a:extLst>
              <a:ext uri="{FF2B5EF4-FFF2-40B4-BE49-F238E27FC236}">
                <a16:creationId xmlns:a16="http://schemas.microsoft.com/office/drawing/2014/main" id="{857EADDF-9E81-4807-B36F-5E74649BE350}"/>
              </a:ext>
            </a:extLst>
          </p:cNvPr>
          <p:cNvGrpSpPr>
            <a:grpSpLocks/>
          </p:cNvGrpSpPr>
          <p:nvPr/>
        </p:nvGrpSpPr>
        <p:grpSpPr bwMode="auto">
          <a:xfrm>
            <a:off x="550864" y="82550"/>
            <a:ext cx="6819548" cy="585788"/>
            <a:chOff x="551544" y="82976"/>
            <a:chExt cx="6844416" cy="584775"/>
          </a:xfrm>
        </p:grpSpPr>
        <p:sp>
          <p:nvSpPr>
            <p:cNvPr id="8201" name="文本框 4">
              <a:extLst>
                <a:ext uri="{FF2B5EF4-FFF2-40B4-BE49-F238E27FC236}">
                  <a16:creationId xmlns:a16="http://schemas.microsoft.com/office/drawing/2014/main" id="{E952F96E-D67D-4B29-A047-E1E6709177A9}"/>
                </a:ext>
              </a:extLst>
            </p:cNvPr>
            <p:cNvSpPr txBox="1">
              <a:spLocks noChangeArrowheads="1"/>
            </p:cNvSpPr>
            <p:nvPr/>
          </p:nvSpPr>
          <p:spPr bwMode="auto">
            <a:xfrm>
              <a:off x="800099" y="111278"/>
              <a:ext cx="6595861" cy="522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dirty="0">
                  <a:solidFill>
                    <a:srgbClr val="044875"/>
                  </a:solidFill>
                  <a:latin typeface="微软雅黑" panose="020B0503020204020204" pitchFamily="34" charset="-122"/>
                  <a:ea typeface="微软雅黑" panose="020B0503020204020204" pitchFamily="34" charset="-122"/>
                </a:rPr>
                <a:t>基于层叠隐马尔可夫的角色标注框架</a:t>
              </a:r>
            </a:p>
          </p:txBody>
        </p:sp>
        <p:sp>
          <p:nvSpPr>
            <p:cNvPr id="6" name="文本框 5">
              <a:extLst>
                <a:ext uri="{FF2B5EF4-FFF2-40B4-BE49-F238E27FC236}">
                  <a16:creationId xmlns:a16="http://schemas.microsoft.com/office/drawing/2014/main" id="{A62A2E5B-7130-48DE-AE2F-9BEFF8073CA1}"/>
                </a:ext>
              </a:extLst>
            </p:cNvPr>
            <p:cNvSpPr txBox="1"/>
            <p:nvPr/>
          </p:nvSpPr>
          <p:spPr>
            <a:xfrm>
              <a:off x="551544" y="82976"/>
              <a:ext cx="723631" cy="584775"/>
            </a:xfrm>
            <a:prstGeom prst="rect">
              <a:avLst/>
            </a:prstGeom>
            <a:noFill/>
          </p:spPr>
          <p:txBody>
            <a:bodyPr>
              <a:spAutoFit/>
            </a:bodyPr>
            <a:lstStyle/>
            <a:p>
              <a:pPr algn="ctr" eaLnBrk="1" fontAlgn="auto" hangingPunct="1">
                <a:spcBef>
                  <a:spcPts val="0"/>
                </a:spcBef>
                <a:spcAft>
                  <a:spcPts val="0"/>
                </a:spcAft>
                <a:defRPr/>
              </a:pPr>
              <a:r>
                <a:rPr lang="en-US" altLang="zh-CN" sz="3200" dirty="0">
                  <a:solidFill>
                    <a:schemeClr val="bg2">
                      <a:lumMod val="25000"/>
                    </a:schemeClr>
                  </a:solidFill>
                  <a:latin typeface="Impact" panose="020B0806030902050204" pitchFamily="34" charset="0"/>
                  <a:ea typeface="+mn-ea"/>
                </a:rPr>
                <a:t>04</a:t>
              </a:r>
              <a:endParaRPr lang="zh-CN" altLang="en-US" sz="3200" dirty="0">
                <a:solidFill>
                  <a:schemeClr val="bg2">
                    <a:lumMod val="25000"/>
                  </a:schemeClr>
                </a:solidFill>
                <a:latin typeface="Impact" panose="020B0806030902050204" pitchFamily="34" charset="0"/>
                <a:ea typeface="+mn-ea"/>
              </a:endParaRPr>
            </a:p>
          </p:txBody>
        </p:sp>
      </p:grpSp>
      <p:sp>
        <p:nvSpPr>
          <p:cNvPr id="7" name="矩形 6">
            <a:extLst>
              <a:ext uri="{FF2B5EF4-FFF2-40B4-BE49-F238E27FC236}">
                <a16:creationId xmlns:a16="http://schemas.microsoft.com/office/drawing/2014/main" id="{D090BA98-08F7-479C-A3F7-F5D7EF5238D4}"/>
              </a:ext>
            </a:extLst>
          </p:cNvPr>
          <p:cNvSpPr/>
          <p:nvPr/>
        </p:nvSpPr>
        <p:spPr>
          <a:xfrm>
            <a:off x="10439400" y="6621463"/>
            <a:ext cx="17526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a:extLst>
              <a:ext uri="{FF2B5EF4-FFF2-40B4-BE49-F238E27FC236}">
                <a16:creationId xmlns:a16="http://schemas.microsoft.com/office/drawing/2014/main" id="{33C5B642-8FBB-4B34-B5BE-22B42B585F38}"/>
              </a:ext>
            </a:extLst>
          </p:cNvPr>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5" name="图片 4">
            <a:extLst>
              <a:ext uri="{FF2B5EF4-FFF2-40B4-BE49-F238E27FC236}">
                <a16:creationId xmlns:a16="http://schemas.microsoft.com/office/drawing/2014/main" id="{1860A2ED-AF64-446B-8C87-6FD109999CBB}"/>
              </a:ext>
            </a:extLst>
          </p:cNvPr>
          <p:cNvPicPr>
            <a:picLocks noChangeAspect="1"/>
          </p:cNvPicPr>
          <p:nvPr/>
        </p:nvPicPr>
        <p:blipFill>
          <a:blip r:embed="rId3"/>
          <a:stretch>
            <a:fillRect/>
          </a:stretch>
        </p:blipFill>
        <p:spPr>
          <a:xfrm>
            <a:off x="2345202" y="634121"/>
            <a:ext cx="7501596" cy="2738295"/>
          </a:xfrm>
          <a:prstGeom prst="rect">
            <a:avLst/>
          </a:prstGeom>
        </p:spPr>
      </p:pic>
      <p:sp>
        <p:nvSpPr>
          <p:cNvPr id="20" name="文本框 19">
            <a:extLst>
              <a:ext uri="{FF2B5EF4-FFF2-40B4-BE49-F238E27FC236}">
                <a16:creationId xmlns:a16="http://schemas.microsoft.com/office/drawing/2014/main" id="{0D5DDF77-DF8C-48BC-AD1E-87F42D176282}"/>
              </a:ext>
            </a:extLst>
          </p:cNvPr>
          <p:cNvSpPr txBox="1"/>
          <p:nvPr/>
        </p:nvSpPr>
        <p:spPr>
          <a:xfrm>
            <a:off x="488659" y="3429000"/>
            <a:ext cx="11339818" cy="1300612"/>
          </a:xfrm>
          <a:prstGeom prst="rect">
            <a:avLst/>
          </a:prstGeom>
          <a:noFill/>
        </p:spPr>
        <p:txBody>
          <a:bodyPr wrap="square">
            <a:spAutoFit/>
          </a:bodyPr>
          <a:lstStyle/>
          <a:p>
            <a:pPr>
              <a:lnSpc>
                <a:spcPct val="125000"/>
              </a:lnSpc>
            </a:pPr>
            <a:r>
              <a:rPr lang="zh-CN" altLang="en-US" sz="1600" dirty="0"/>
              <a:t>         标注集确定之后，就可以展开语料标注工作了。由于许多词性标注语料库已经标注了人名</a:t>
            </a:r>
            <a:r>
              <a:rPr lang="en-US" altLang="zh-CN" sz="1600" dirty="0"/>
              <a:t>,</a:t>
            </a:r>
            <a:r>
              <a:rPr lang="zh-CN" altLang="en-US" sz="1600" dirty="0"/>
              <a:t>所以一种简单的实践方法是根据表</a:t>
            </a:r>
            <a:r>
              <a:rPr lang="en-US" altLang="zh-CN" sz="1600" dirty="0"/>
              <a:t>8-1</a:t>
            </a:r>
            <a:r>
              <a:rPr lang="zh-CN" altLang="en-US" sz="1600" dirty="0"/>
              <a:t>编写规则自动将词性标注语料转换为角色标注语料。在</a:t>
            </a:r>
            <a:r>
              <a:rPr lang="en-US" altLang="zh-CN" sz="1600" dirty="0" err="1"/>
              <a:t>HanLP</a:t>
            </a:r>
            <a:r>
              <a:rPr lang="zh-CN" altLang="en-US" sz="1600" dirty="0"/>
              <a:t>中，转换规则的实现位于</a:t>
            </a:r>
            <a:r>
              <a:rPr lang="en-US" altLang="zh-CN" sz="1600" dirty="0"/>
              <a:t>com. </a:t>
            </a:r>
            <a:r>
              <a:rPr lang="en-US" altLang="zh-CN" sz="1600" dirty="0" err="1"/>
              <a:t>hankcs.hanlp.corpus.dictionary</a:t>
            </a:r>
            <a:r>
              <a:rPr lang="en-US" altLang="zh-CN" sz="1600" dirty="0"/>
              <a:t>. </a:t>
            </a:r>
            <a:r>
              <a:rPr lang="en-US" altLang="zh-CN" sz="1600" dirty="0" err="1"/>
              <a:t>NRDictionaryMaker#roleTag</a:t>
            </a:r>
            <a:r>
              <a:rPr lang="zh-CN" altLang="en-US" sz="1600" dirty="0"/>
              <a:t>中。</a:t>
            </a:r>
            <a:endParaRPr lang="en-US" altLang="zh-CN" sz="1600" dirty="0"/>
          </a:p>
          <a:p>
            <a:pPr>
              <a:lnSpc>
                <a:spcPct val="125000"/>
              </a:lnSpc>
            </a:pPr>
            <a:r>
              <a:rPr lang="zh-CN" altLang="en-US" sz="1600" dirty="0"/>
              <a:t>        语料转换完毕后即可展开训练，</a:t>
            </a:r>
            <a:r>
              <a:rPr lang="en-US" altLang="zh-CN" sz="1600" dirty="0" err="1"/>
              <a:t>NRDictionaryMaker</a:t>
            </a:r>
            <a:r>
              <a:rPr lang="zh-CN" altLang="en-US" sz="1600" dirty="0"/>
              <a:t>就是相应的训练模块。相应的</a:t>
            </a:r>
            <a:r>
              <a:rPr lang="en-US" altLang="zh-CN" sz="1600" dirty="0"/>
              <a:t>Python</a:t>
            </a:r>
            <a:r>
              <a:rPr lang="zh-CN" altLang="en-US" sz="1600" dirty="0"/>
              <a:t>代码如下</a:t>
            </a:r>
          </a:p>
        </p:txBody>
      </p:sp>
      <p:pic>
        <p:nvPicPr>
          <p:cNvPr id="12" name="图片 11">
            <a:extLst>
              <a:ext uri="{FF2B5EF4-FFF2-40B4-BE49-F238E27FC236}">
                <a16:creationId xmlns:a16="http://schemas.microsoft.com/office/drawing/2014/main" id="{60253A8A-8DB6-43BC-8393-27DB7950843B}"/>
              </a:ext>
            </a:extLst>
          </p:cNvPr>
          <p:cNvPicPr>
            <a:picLocks noChangeAspect="1"/>
          </p:cNvPicPr>
          <p:nvPr/>
        </p:nvPicPr>
        <p:blipFill>
          <a:blip r:embed="rId4"/>
          <a:stretch>
            <a:fillRect/>
          </a:stretch>
        </p:blipFill>
        <p:spPr>
          <a:xfrm>
            <a:off x="1524629" y="4786196"/>
            <a:ext cx="9414247" cy="1579679"/>
          </a:xfrm>
          <a:prstGeom prst="rect">
            <a:avLst/>
          </a:prstGeom>
        </p:spPr>
      </p:pic>
    </p:spTree>
    <p:extLst>
      <p:ext uri="{BB962C8B-B14F-4D97-AF65-F5344CB8AC3E}">
        <p14:creationId xmlns:p14="http://schemas.microsoft.com/office/powerpoint/2010/main" val="2103782693"/>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84290BA-A63B-4E7E-A884-FF738CE7909F}"/>
              </a:ext>
            </a:extLst>
          </p:cNvPr>
          <p:cNvSpPr/>
          <p:nvPr/>
        </p:nvSpPr>
        <p:spPr>
          <a:xfrm>
            <a:off x="0" y="254000"/>
            <a:ext cx="609600"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a:extLst>
              <a:ext uri="{FF2B5EF4-FFF2-40B4-BE49-F238E27FC236}">
                <a16:creationId xmlns:a16="http://schemas.microsoft.com/office/drawing/2014/main" id="{600B0ADF-8D41-46B4-A138-8D6F8BA97D27}"/>
              </a:ext>
            </a:extLst>
          </p:cNvPr>
          <p:cNvSpPr/>
          <p:nvPr/>
        </p:nvSpPr>
        <p:spPr>
          <a:xfrm>
            <a:off x="7085675" y="254000"/>
            <a:ext cx="5106324"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8196" name="组合 3">
            <a:extLst>
              <a:ext uri="{FF2B5EF4-FFF2-40B4-BE49-F238E27FC236}">
                <a16:creationId xmlns:a16="http://schemas.microsoft.com/office/drawing/2014/main" id="{857EADDF-9E81-4807-B36F-5E74649BE350}"/>
              </a:ext>
            </a:extLst>
          </p:cNvPr>
          <p:cNvGrpSpPr>
            <a:grpSpLocks/>
          </p:cNvGrpSpPr>
          <p:nvPr/>
        </p:nvGrpSpPr>
        <p:grpSpPr bwMode="auto">
          <a:xfrm>
            <a:off x="550864" y="82550"/>
            <a:ext cx="6819548" cy="585788"/>
            <a:chOff x="551544" y="82976"/>
            <a:chExt cx="6844416" cy="584775"/>
          </a:xfrm>
        </p:grpSpPr>
        <p:sp>
          <p:nvSpPr>
            <p:cNvPr id="8201" name="文本框 4">
              <a:extLst>
                <a:ext uri="{FF2B5EF4-FFF2-40B4-BE49-F238E27FC236}">
                  <a16:creationId xmlns:a16="http://schemas.microsoft.com/office/drawing/2014/main" id="{E952F96E-D67D-4B29-A047-E1E6709177A9}"/>
                </a:ext>
              </a:extLst>
            </p:cNvPr>
            <p:cNvSpPr txBox="1">
              <a:spLocks noChangeArrowheads="1"/>
            </p:cNvSpPr>
            <p:nvPr/>
          </p:nvSpPr>
          <p:spPr bwMode="auto">
            <a:xfrm>
              <a:off x="800099" y="111278"/>
              <a:ext cx="6595861" cy="522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dirty="0">
                  <a:solidFill>
                    <a:srgbClr val="044875"/>
                  </a:solidFill>
                  <a:latin typeface="微软雅黑" panose="020B0503020204020204" pitchFamily="34" charset="-122"/>
                  <a:ea typeface="微软雅黑" panose="020B0503020204020204" pitchFamily="34" charset="-122"/>
                </a:rPr>
                <a:t>基于层叠隐马尔可夫的角色标注框架</a:t>
              </a:r>
            </a:p>
          </p:txBody>
        </p:sp>
        <p:sp>
          <p:nvSpPr>
            <p:cNvPr id="6" name="文本框 5">
              <a:extLst>
                <a:ext uri="{FF2B5EF4-FFF2-40B4-BE49-F238E27FC236}">
                  <a16:creationId xmlns:a16="http://schemas.microsoft.com/office/drawing/2014/main" id="{A62A2E5B-7130-48DE-AE2F-9BEFF8073CA1}"/>
                </a:ext>
              </a:extLst>
            </p:cNvPr>
            <p:cNvSpPr txBox="1"/>
            <p:nvPr/>
          </p:nvSpPr>
          <p:spPr>
            <a:xfrm>
              <a:off x="551544" y="82976"/>
              <a:ext cx="723631" cy="584775"/>
            </a:xfrm>
            <a:prstGeom prst="rect">
              <a:avLst/>
            </a:prstGeom>
            <a:noFill/>
          </p:spPr>
          <p:txBody>
            <a:bodyPr>
              <a:spAutoFit/>
            </a:bodyPr>
            <a:lstStyle/>
            <a:p>
              <a:pPr algn="ctr" eaLnBrk="1" fontAlgn="auto" hangingPunct="1">
                <a:spcBef>
                  <a:spcPts val="0"/>
                </a:spcBef>
                <a:spcAft>
                  <a:spcPts val="0"/>
                </a:spcAft>
                <a:defRPr/>
              </a:pPr>
              <a:r>
                <a:rPr lang="en-US" altLang="zh-CN" sz="3200" dirty="0">
                  <a:solidFill>
                    <a:schemeClr val="bg2">
                      <a:lumMod val="25000"/>
                    </a:schemeClr>
                  </a:solidFill>
                  <a:latin typeface="Impact" panose="020B0806030902050204" pitchFamily="34" charset="0"/>
                  <a:ea typeface="+mn-ea"/>
                </a:rPr>
                <a:t>04</a:t>
              </a:r>
              <a:endParaRPr lang="zh-CN" altLang="en-US" sz="3200" dirty="0">
                <a:solidFill>
                  <a:schemeClr val="bg2">
                    <a:lumMod val="25000"/>
                  </a:schemeClr>
                </a:solidFill>
                <a:latin typeface="Impact" panose="020B0806030902050204" pitchFamily="34" charset="0"/>
                <a:ea typeface="+mn-ea"/>
              </a:endParaRPr>
            </a:p>
          </p:txBody>
        </p:sp>
      </p:grpSp>
      <p:sp>
        <p:nvSpPr>
          <p:cNvPr id="7" name="矩形 6">
            <a:extLst>
              <a:ext uri="{FF2B5EF4-FFF2-40B4-BE49-F238E27FC236}">
                <a16:creationId xmlns:a16="http://schemas.microsoft.com/office/drawing/2014/main" id="{D090BA98-08F7-479C-A3F7-F5D7EF5238D4}"/>
              </a:ext>
            </a:extLst>
          </p:cNvPr>
          <p:cNvSpPr/>
          <p:nvPr/>
        </p:nvSpPr>
        <p:spPr>
          <a:xfrm>
            <a:off x="10439400" y="6621463"/>
            <a:ext cx="17526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a:extLst>
              <a:ext uri="{FF2B5EF4-FFF2-40B4-BE49-F238E27FC236}">
                <a16:creationId xmlns:a16="http://schemas.microsoft.com/office/drawing/2014/main" id="{33C5B642-8FBB-4B34-B5BE-22B42B585F38}"/>
              </a:ext>
            </a:extLst>
          </p:cNvPr>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文本框 12">
            <a:extLst>
              <a:ext uri="{FF2B5EF4-FFF2-40B4-BE49-F238E27FC236}">
                <a16:creationId xmlns:a16="http://schemas.microsoft.com/office/drawing/2014/main" id="{7C0B10B6-A403-4DBF-8A8E-0850B5A17043}"/>
              </a:ext>
            </a:extLst>
          </p:cNvPr>
          <p:cNvSpPr txBox="1"/>
          <p:nvPr/>
        </p:nvSpPr>
        <p:spPr>
          <a:xfrm>
            <a:off x="480270" y="620905"/>
            <a:ext cx="6094602" cy="338554"/>
          </a:xfrm>
          <a:prstGeom prst="rect">
            <a:avLst/>
          </a:prstGeom>
          <a:noFill/>
        </p:spPr>
        <p:txBody>
          <a:bodyPr wrap="square">
            <a:spAutoFit/>
          </a:bodyPr>
          <a:lstStyle/>
          <a:p>
            <a:r>
              <a:rPr lang="zh-CN" altLang="en-US" sz="1600" dirty="0"/>
              <a:t>运行后，控制台得到部分输出如下:</a:t>
            </a:r>
          </a:p>
        </p:txBody>
      </p:sp>
      <p:pic>
        <p:nvPicPr>
          <p:cNvPr id="10" name="图片 9">
            <a:extLst>
              <a:ext uri="{FF2B5EF4-FFF2-40B4-BE49-F238E27FC236}">
                <a16:creationId xmlns:a16="http://schemas.microsoft.com/office/drawing/2014/main" id="{991F4BE6-093A-4C10-A1BA-F6B3A3A19D67}"/>
              </a:ext>
            </a:extLst>
          </p:cNvPr>
          <p:cNvPicPr>
            <a:picLocks noChangeAspect="1"/>
          </p:cNvPicPr>
          <p:nvPr/>
        </p:nvPicPr>
        <p:blipFill>
          <a:blip r:embed="rId3"/>
          <a:stretch>
            <a:fillRect/>
          </a:stretch>
        </p:blipFill>
        <p:spPr>
          <a:xfrm>
            <a:off x="2037126" y="1030480"/>
            <a:ext cx="7824831" cy="947853"/>
          </a:xfrm>
          <a:prstGeom prst="rect">
            <a:avLst/>
          </a:prstGeom>
        </p:spPr>
      </p:pic>
      <p:sp>
        <p:nvSpPr>
          <p:cNvPr id="17" name="文本框 16">
            <a:extLst>
              <a:ext uri="{FF2B5EF4-FFF2-40B4-BE49-F238E27FC236}">
                <a16:creationId xmlns:a16="http://schemas.microsoft.com/office/drawing/2014/main" id="{1AFEAC26-C097-4232-878A-31CF390F7F3A}"/>
              </a:ext>
            </a:extLst>
          </p:cNvPr>
          <p:cNvSpPr txBox="1"/>
          <p:nvPr/>
        </p:nvSpPr>
        <p:spPr>
          <a:xfrm>
            <a:off x="433431" y="2215500"/>
            <a:ext cx="11325137" cy="1296637"/>
          </a:xfrm>
          <a:prstGeom prst="rect">
            <a:avLst/>
          </a:prstGeom>
          <a:noFill/>
        </p:spPr>
        <p:txBody>
          <a:bodyPr wrap="square">
            <a:spAutoFit/>
          </a:bodyPr>
          <a:lstStyle/>
          <a:p>
            <a:pPr>
              <a:lnSpc>
                <a:spcPct val="125000"/>
              </a:lnSpc>
            </a:pPr>
            <a:r>
              <a:rPr lang="zh-CN" altLang="en-US" sz="1600" dirty="0"/>
              <a:t>          每一行表示语料转换的一个过程，从第二行开始，“关天培”被拆分为碎片，模拟的是二元语法分词器对人名的错误切分。接着，转换程序检查到第一个“有关”存在于核心词典中，于是将其标记为</a:t>
            </a:r>
            <a:r>
              <a:rPr lang="en-US" altLang="zh-CN" sz="1600" dirty="0"/>
              <a:t>u(</a:t>
            </a:r>
            <a:r>
              <a:rPr lang="zh-CN" altLang="en-US" sz="1600" dirty="0"/>
              <a:t>上文成词</a:t>
            </a:r>
            <a:r>
              <a:rPr lang="en-US" altLang="zh-CN" sz="1600" dirty="0"/>
              <a:t>)</a:t>
            </a:r>
            <a:r>
              <a:rPr lang="zh-CN" altLang="en-US" sz="1600" dirty="0"/>
              <a:t>，这同样模拟的是二元语法分词器的粗分结果。其他单词或字也按照表</a:t>
            </a:r>
            <a:r>
              <a:rPr lang="en-US" altLang="zh-CN" sz="1600" dirty="0"/>
              <a:t>8-1</a:t>
            </a:r>
            <a:r>
              <a:rPr lang="zh-CN" altLang="en-US" sz="1600" dirty="0"/>
              <a:t>的定义进行转换，并且添加了始</a:t>
            </a:r>
            <a:r>
              <a:rPr lang="en-US" altLang="zh-CN" sz="1600" dirty="0"/>
              <a:t>##</a:t>
            </a:r>
            <a:r>
              <a:rPr lang="zh-CN" altLang="en-US" sz="1600" dirty="0"/>
              <a:t>始和末</a:t>
            </a:r>
            <a:r>
              <a:rPr lang="en-US" altLang="zh-CN" sz="1600" dirty="0"/>
              <a:t>##</a:t>
            </a:r>
            <a:r>
              <a:rPr lang="zh-CN" altLang="en-US" sz="1600" dirty="0"/>
              <a:t>末这两个特殊的单词。</a:t>
            </a:r>
            <a:endParaRPr lang="en-US" altLang="zh-CN" sz="1600" dirty="0"/>
          </a:p>
          <a:p>
            <a:pPr>
              <a:lnSpc>
                <a:spcPct val="125000"/>
              </a:lnSpc>
            </a:pPr>
            <a:r>
              <a:rPr lang="en-US" altLang="zh-CN" sz="1600" dirty="0"/>
              <a:t>         </a:t>
            </a:r>
            <a:r>
              <a:rPr lang="zh-CN" altLang="en-US" sz="1600" dirty="0"/>
              <a:t>为了该模型实际可用，还需要扩大语料库规模，比如在</a:t>
            </a:r>
            <a:r>
              <a:rPr lang="en-US" altLang="zh-CN" sz="1600" dirty="0"/>
              <a:t>PKU</a:t>
            </a:r>
            <a:r>
              <a:rPr lang="zh-CN" altLang="en-US" sz="1600" dirty="0"/>
              <a:t>语料库上进行训练。</a:t>
            </a:r>
            <a:r>
              <a:rPr lang="en-US" altLang="zh-CN" sz="1600" dirty="0"/>
              <a:t>Python</a:t>
            </a:r>
            <a:r>
              <a:rPr lang="zh-CN" altLang="en-US" sz="1600" dirty="0"/>
              <a:t>示例如下（详见书中</a:t>
            </a:r>
            <a:r>
              <a:rPr lang="en-US" altLang="zh-CN" sz="1600" dirty="0"/>
              <a:t>P255</a:t>
            </a:r>
            <a:r>
              <a:rPr lang="zh-CN" altLang="en-US" sz="1600" dirty="0"/>
              <a:t>）：</a:t>
            </a:r>
            <a:endParaRPr lang="en-US" altLang="zh-CN" sz="1600" dirty="0"/>
          </a:p>
        </p:txBody>
      </p:sp>
      <p:pic>
        <p:nvPicPr>
          <p:cNvPr id="15" name="图片 14">
            <a:extLst>
              <a:ext uri="{FF2B5EF4-FFF2-40B4-BE49-F238E27FC236}">
                <a16:creationId xmlns:a16="http://schemas.microsoft.com/office/drawing/2014/main" id="{B29A5246-8207-43A7-937C-5BAB7B78FB66}"/>
              </a:ext>
            </a:extLst>
          </p:cNvPr>
          <p:cNvPicPr>
            <a:picLocks noChangeAspect="1"/>
          </p:cNvPicPr>
          <p:nvPr/>
        </p:nvPicPr>
        <p:blipFill>
          <a:blip r:embed="rId4"/>
          <a:stretch>
            <a:fillRect/>
          </a:stretch>
        </p:blipFill>
        <p:spPr>
          <a:xfrm>
            <a:off x="4600050" y="3512137"/>
            <a:ext cx="2991899" cy="682470"/>
          </a:xfrm>
          <a:prstGeom prst="rect">
            <a:avLst/>
          </a:prstGeom>
        </p:spPr>
      </p:pic>
      <p:sp>
        <p:nvSpPr>
          <p:cNvPr id="16" name="文本框 15">
            <a:extLst>
              <a:ext uri="{FF2B5EF4-FFF2-40B4-BE49-F238E27FC236}">
                <a16:creationId xmlns:a16="http://schemas.microsoft.com/office/drawing/2014/main" id="{399F070B-A4AB-4522-A855-380ECA2A512B}"/>
              </a:ext>
            </a:extLst>
          </p:cNvPr>
          <p:cNvSpPr txBox="1"/>
          <p:nvPr/>
        </p:nvSpPr>
        <p:spPr>
          <a:xfrm>
            <a:off x="821503" y="4025330"/>
            <a:ext cx="2431245" cy="338554"/>
          </a:xfrm>
          <a:prstGeom prst="rect">
            <a:avLst/>
          </a:prstGeom>
          <a:noFill/>
        </p:spPr>
        <p:txBody>
          <a:bodyPr wrap="square" rtlCol="0">
            <a:spAutoFit/>
          </a:bodyPr>
          <a:lstStyle/>
          <a:p>
            <a:r>
              <a:rPr lang="zh-CN" altLang="en-US" sz="1600" dirty="0"/>
              <a:t>输出结果截取如下：</a:t>
            </a:r>
          </a:p>
        </p:txBody>
      </p:sp>
      <p:pic>
        <p:nvPicPr>
          <p:cNvPr id="19" name="图片 18">
            <a:extLst>
              <a:ext uri="{FF2B5EF4-FFF2-40B4-BE49-F238E27FC236}">
                <a16:creationId xmlns:a16="http://schemas.microsoft.com/office/drawing/2014/main" id="{E6AA6246-DB05-44BD-A64D-A0AE4A41E66C}"/>
              </a:ext>
            </a:extLst>
          </p:cNvPr>
          <p:cNvPicPr>
            <a:picLocks noChangeAspect="1"/>
          </p:cNvPicPr>
          <p:nvPr/>
        </p:nvPicPr>
        <p:blipFill>
          <a:blip r:embed="rId5"/>
          <a:stretch>
            <a:fillRect/>
          </a:stretch>
        </p:blipFill>
        <p:spPr>
          <a:xfrm>
            <a:off x="3783435" y="4252191"/>
            <a:ext cx="5022855" cy="2351396"/>
          </a:xfrm>
          <a:prstGeom prst="rect">
            <a:avLst/>
          </a:prstGeom>
        </p:spPr>
      </p:pic>
    </p:spTree>
    <p:extLst>
      <p:ext uri="{BB962C8B-B14F-4D97-AF65-F5344CB8AC3E}">
        <p14:creationId xmlns:p14="http://schemas.microsoft.com/office/powerpoint/2010/main" val="4156818846"/>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84290BA-A63B-4E7E-A884-FF738CE7909F}"/>
              </a:ext>
            </a:extLst>
          </p:cNvPr>
          <p:cNvSpPr/>
          <p:nvPr/>
        </p:nvSpPr>
        <p:spPr>
          <a:xfrm>
            <a:off x="0" y="254000"/>
            <a:ext cx="609600"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a:extLst>
              <a:ext uri="{FF2B5EF4-FFF2-40B4-BE49-F238E27FC236}">
                <a16:creationId xmlns:a16="http://schemas.microsoft.com/office/drawing/2014/main" id="{600B0ADF-8D41-46B4-A138-8D6F8BA97D27}"/>
              </a:ext>
            </a:extLst>
          </p:cNvPr>
          <p:cNvSpPr/>
          <p:nvPr/>
        </p:nvSpPr>
        <p:spPr>
          <a:xfrm>
            <a:off x="7085675" y="254000"/>
            <a:ext cx="5106324"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8196" name="组合 3">
            <a:extLst>
              <a:ext uri="{FF2B5EF4-FFF2-40B4-BE49-F238E27FC236}">
                <a16:creationId xmlns:a16="http://schemas.microsoft.com/office/drawing/2014/main" id="{857EADDF-9E81-4807-B36F-5E74649BE350}"/>
              </a:ext>
            </a:extLst>
          </p:cNvPr>
          <p:cNvGrpSpPr>
            <a:grpSpLocks/>
          </p:cNvGrpSpPr>
          <p:nvPr/>
        </p:nvGrpSpPr>
        <p:grpSpPr bwMode="auto">
          <a:xfrm>
            <a:off x="550864" y="82550"/>
            <a:ext cx="6819548" cy="585788"/>
            <a:chOff x="551544" y="82976"/>
            <a:chExt cx="6844416" cy="584775"/>
          </a:xfrm>
        </p:grpSpPr>
        <p:sp>
          <p:nvSpPr>
            <p:cNvPr id="8201" name="文本框 4">
              <a:extLst>
                <a:ext uri="{FF2B5EF4-FFF2-40B4-BE49-F238E27FC236}">
                  <a16:creationId xmlns:a16="http://schemas.microsoft.com/office/drawing/2014/main" id="{E952F96E-D67D-4B29-A047-E1E6709177A9}"/>
                </a:ext>
              </a:extLst>
            </p:cNvPr>
            <p:cNvSpPr txBox="1">
              <a:spLocks noChangeArrowheads="1"/>
            </p:cNvSpPr>
            <p:nvPr/>
          </p:nvSpPr>
          <p:spPr bwMode="auto">
            <a:xfrm>
              <a:off x="800099" y="111278"/>
              <a:ext cx="6595861" cy="522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dirty="0">
                  <a:solidFill>
                    <a:srgbClr val="044875"/>
                  </a:solidFill>
                  <a:latin typeface="微软雅黑" panose="020B0503020204020204" pitchFamily="34" charset="-122"/>
                  <a:ea typeface="微软雅黑" panose="020B0503020204020204" pitchFamily="34" charset="-122"/>
                </a:rPr>
                <a:t>基于层叠隐马尔可夫的角色标注框架</a:t>
              </a:r>
            </a:p>
          </p:txBody>
        </p:sp>
        <p:sp>
          <p:nvSpPr>
            <p:cNvPr id="6" name="文本框 5">
              <a:extLst>
                <a:ext uri="{FF2B5EF4-FFF2-40B4-BE49-F238E27FC236}">
                  <a16:creationId xmlns:a16="http://schemas.microsoft.com/office/drawing/2014/main" id="{A62A2E5B-7130-48DE-AE2F-9BEFF8073CA1}"/>
                </a:ext>
              </a:extLst>
            </p:cNvPr>
            <p:cNvSpPr txBox="1"/>
            <p:nvPr/>
          </p:nvSpPr>
          <p:spPr>
            <a:xfrm>
              <a:off x="551544" y="82976"/>
              <a:ext cx="723631" cy="584775"/>
            </a:xfrm>
            <a:prstGeom prst="rect">
              <a:avLst/>
            </a:prstGeom>
            <a:noFill/>
          </p:spPr>
          <p:txBody>
            <a:bodyPr>
              <a:spAutoFit/>
            </a:bodyPr>
            <a:lstStyle/>
            <a:p>
              <a:pPr algn="ctr" eaLnBrk="1" fontAlgn="auto" hangingPunct="1">
                <a:spcBef>
                  <a:spcPts val="0"/>
                </a:spcBef>
                <a:spcAft>
                  <a:spcPts val="0"/>
                </a:spcAft>
                <a:defRPr/>
              </a:pPr>
              <a:r>
                <a:rPr lang="en-US" altLang="zh-CN" sz="3200" dirty="0">
                  <a:solidFill>
                    <a:schemeClr val="bg2">
                      <a:lumMod val="25000"/>
                    </a:schemeClr>
                  </a:solidFill>
                  <a:latin typeface="Impact" panose="020B0806030902050204" pitchFamily="34" charset="0"/>
                  <a:ea typeface="+mn-ea"/>
                </a:rPr>
                <a:t>04</a:t>
              </a:r>
              <a:endParaRPr lang="zh-CN" altLang="en-US" sz="3200" dirty="0">
                <a:solidFill>
                  <a:schemeClr val="bg2">
                    <a:lumMod val="25000"/>
                  </a:schemeClr>
                </a:solidFill>
                <a:latin typeface="Impact" panose="020B0806030902050204" pitchFamily="34" charset="0"/>
                <a:ea typeface="+mn-ea"/>
              </a:endParaRPr>
            </a:p>
          </p:txBody>
        </p:sp>
      </p:grpSp>
      <p:sp>
        <p:nvSpPr>
          <p:cNvPr id="7" name="矩形 6">
            <a:extLst>
              <a:ext uri="{FF2B5EF4-FFF2-40B4-BE49-F238E27FC236}">
                <a16:creationId xmlns:a16="http://schemas.microsoft.com/office/drawing/2014/main" id="{D090BA98-08F7-479C-A3F7-F5D7EF5238D4}"/>
              </a:ext>
            </a:extLst>
          </p:cNvPr>
          <p:cNvSpPr/>
          <p:nvPr/>
        </p:nvSpPr>
        <p:spPr>
          <a:xfrm>
            <a:off x="10439400" y="6621463"/>
            <a:ext cx="17526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a:extLst>
              <a:ext uri="{FF2B5EF4-FFF2-40B4-BE49-F238E27FC236}">
                <a16:creationId xmlns:a16="http://schemas.microsoft.com/office/drawing/2014/main" id="{33C5B642-8FBB-4B34-B5BE-22B42B585F38}"/>
              </a:ext>
            </a:extLst>
          </p:cNvPr>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 name="文本框 13">
            <a:extLst>
              <a:ext uri="{FF2B5EF4-FFF2-40B4-BE49-F238E27FC236}">
                <a16:creationId xmlns:a16="http://schemas.microsoft.com/office/drawing/2014/main" id="{50EF43C1-D820-43C1-9DC8-43335BD7B2A6}"/>
              </a:ext>
            </a:extLst>
          </p:cNvPr>
          <p:cNvSpPr txBox="1"/>
          <p:nvPr/>
        </p:nvSpPr>
        <p:spPr>
          <a:xfrm>
            <a:off x="478173" y="696478"/>
            <a:ext cx="3984770" cy="369332"/>
          </a:xfrm>
          <a:prstGeom prst="rect">
            <a:avLst/>
          </a:prstGeom>
          <a:noFill/>
        </p:spPr>
        <p:txBody>
          <a:bodyPr wrap="square" rtlCol="0">
            <a:spAutoFit/>
          </a:bodyPr>
          <a:lstStyle/>
          <a:p>
            <a:pPr marL="285750" indent="-285750">
              <a:buFont typeface="Wingdings" panose="05000000000000000000" pitchFamily="2" charset="2"/>
              <a:buChar char="l"/>
            </a:pPr>
            <a:r>
              <a:rPr lang="zh-CN" altLang="en-US" b="1" dirty="0"/>
              <a:t>基于角色标注的地名识别</a:t>
            </a:r>
          </a:p>
        </p:txBody>
      </p:sp>
      <p:sp>
        <p:nvSpPr>
          <p:cNvPr id="16" name="文本框 15">
            <a:extLst>
              <a:ext uri="{FF2B5EF4-FFF2-40B4-BE49-F238E27FC236}">
                <a16:creationId xmlns:a16="http://schemas.microsoft.com/office/drawing/2014/main" id="{1F6F7629-A8A7-4CF7-ADCA-F3C39CF36533}"/>
              </a:ext>
            </a:extLst>
          </p:cNvPr>
          <p:cNvSpPr txBox="1"/>
          <p:nvPr/>
        </p:nvSpPr>
        <p:spPr>
          <a:xfrm>
            <a:off x="478174" y="993744"/>
            <a:ext cx="11425804" cy="681084"/>
          </a:xfrm>
          <a:prstGeom prst="rect">
            <a:avLst/>
          </a:prstGeom>
          <a:noFill/>
        </p:spPr>
        <p:txBody>
          <a:bodyPr wrap="square">
            <a:spAutoFit/>
          </a:bodyPr>
          <a:lstStyle/>
          <a:p>
            <a:pPr>
              <a:lnSpc>
                <a:spcPct val="125000"/>
              </a:lnSpc>
            </a:pPr>
            <a:r>
              <a:rPr lang="zh-CN" altLang="en-US" sz="1600" dirty="0"/>
              <a:t>         利用类似的原理，同样能够实现地名的识别，只不过需要定义一份新的角色标注集。HanLP参考了俞鸿魁等人的论文《基于层叠隐马尔可夫模型的中文命名实体识别》，采用了如表8-3所示的标注集。</a:t>
            </a:r>
          </a:p>
        </p:txBody>
      </p:sp>
      <p:pic>
        <p:nvPicPr>
          <p:cNvPr id="9" name="图片 8">
            <a:extLst>
              <a:ext uri="{FF2B5EF4-FFF2-40B4-BE49-F238E27FC236}">
                <a16:creationId xmlns:a16="http://schemas.microsoft.com/office/drawing/2014/main" id="{D4D8F97D-D9B1-4340-8D87-BCF3F59E8AA4}"/>
              </a:ext>
            </a:extLst>
          </p:cNvPr>
          <p:cNvPicPr>
            <a:picLocks noChangeAspect="1"/>
          </p:cNvPicPr>
          <p:nvPr/>
        </p:nvPicPr>
        <p:blipFill>
          <a:blip r:embed="rId3"/>
          <a:stretch>
            <a:fillRect/>
          </a:stretch>
        </p:blipFill>
        <p:spPr>
          <a:xfrm>
            <a:off x="2293678" y="1674828"/>
            <a:ext cx="7604644" cy="3043082"/>
          </a:xfrm>
          <a:prstGeom prst="rect">
            <a:avLst/>
          </a:prstGeom>
        </p:spPr>
      </p:pic>
      <p:sp>
        <p:nvSpPr>
          <p:cNvPr id="20" name="文本框 19">
            <a:extLst>
              <a:ext uri="{FF2B5EF4-FFF2-40B4-BE49-F238E27FC236}">
                <a16:creationId xmlns:a16="http://schemas.microsoft.com/office/drawing/2014/main" id="{1D29730E-B10B-488F-9732-1A1861A506FE}"/>
              </a:ext>
            </a:extLst>
          </p:cNvPr>
          <p:cNvSpPr txBox="1"/>
          <p:nvPr/>
        </p:nvSpPr>
        <p:spPr>
          <a:xfrm>
            <a:off x="478173" y="4753701"/>
            <a:ext cx="11425805" cy="1916166"/>
          </a:xfrm>
          <a:prstGeom prst="rect">
            <a:avLst/>
          </a:prstGeom>
          <a:noFill/>
        </p:spPr>
        <p:txBody>
          <a:bodyPr wrap="square">
            <a:spAutoFit/>
          </a:bodyPr>
          <a:lstStyle/>
          <a:p>
            <a:pPr>
              <a:lnSpc>
                <a:spcPct val="125000"/>
              </a:lnSpc>
            </a:pPr>
            <a:r>
              <a:rPr lang="zh-CN" altLang="en-US" sz="1600" dirty="0"/>
              <a:t>        语料转换、隐马尔可夫模型训练、隐马尔可夫模型标注、模式匹配与上一节原理类似。代码结构与人名识别一致。不同之处在:</a:t>
            </a:r>
            <a:endParaRPr lang="en-US" altLang="zh-CN" sz="1600" dirty="0"/>
          </a:p>
          <a:p>
            <a:pPr>
              <a:lnSpc>
                <a:spcPct val="125000"/>
              </a:lnSpc>
            </a:pPr>
            <a:r>
              <a:rPr lang="zh-CN" altLang="en-US" sz="1600" dirty="0"/>
              <a:t>  （</a:t>
            </a:r>
            <a:r>
              <a:rPr lang="en-US" altLang="zh-CN" sz="1600" dirty="0"/>
              <a:t>1</a:t>
            </a:r>
            <a:r>
              <a:rPr lang="zh-CN" altLang="en-US" sz="1600" dirty="0"/>
              <a:t>）训练模块由</a:t>
            </a:r>
            <a:r>
              <a:rPr lang="en-US" altLang="zh-CN" sz="1600" dirty="0" err="1"/>
              <a:t>NRDictionaryMaker</a:t>
            </a:r>
            <a:r>
              <a:rPr lang="zh-CN" altLang="en-US" sz="1600" dirty="0"/>
              <a:t>更换为</a:t>
            </a:r>
            <a:r>
              <a:rPr lang="en-US" altLang="zh-CN" sz="1600" dirty="0" err="1"/>
              <a:t>NSDictionaryMaker</a:t>
            </a:r>
            <a:r>
              <a:rPr lang="en-US" altLang="zh-CN" sz="1600" dirty="0"/>
              <a:t> ;</a:t>
            </a:r>
          </a:p>
          <a:p>
            <a:pPr>
              <a:lnSpc>
                <a:spcPct val="125000"/>
              </a:lnSpc>
            </a:pPr>
            <a:r>
              <a:rPr lang="zh-CN" altLang="en-US" sz="1600" dirty="0"/>
              <a:t>  （</a:t>
            </a:r>
            <a:r>
              <a:rPr lang="en-US" altLang="zh-CN" sz="1600" dirty="0"/>
              <a:t>2</a:t>
            </a:r>
            <a:r>
              <a:rPr lang="zh-CN" altLang="en-US" sz="1600" dirty="0"/>
              <a:t>）</a:t>
            </a:r>
            <a:r>
              <a:rPr lang="en-US" altLang="zh-CN" sz="1600" dirty="0" err="1"/>
              <a:t>HanLP</a:t>
            </a:r>
            <a:r>
              <a:rPr lang="en-US" altLang="zh-CN" sz="1600" dirty="0"/>
              <a:t> .Config</a:t>
            </a:r>
            <a:r>
              <a:rPr lang="zh-CN" altLang="en-US" sz="1600" dirty="0"/>
              <a:t>需要更改的配置项为</a:t>
            </a:r>
            <a:r>
              <a:rPr lang="en-US" altLang="zh-CN" sz="1600" dirty="0" err="1"/>
              <a:t>PlaceDictionaryPath</a:t>
            </a:r>
            <a:r>
              <a:rPr lang="zh-CN" altLang="en-US" sz="1600" dirty="0"/>
              <a:t>和</a:t>
            </a:r>
            <a:r>
              <a:rPr lang="en-US" altLang="zh-CN" sz="1600" dirty="0" err="1"/>
              <a:t>PlaceDictionaryTrPath</a:t>
            </a:r>
            <a:r>
              <a:rPr lang="en-US" altLang="zh-CN" sz="1600" dirty="0"/>
              <a:t> ;</a:t>
            </a:r>
          </a:p>
          <a:p>
            <a:pPr>
              <a:lnSpc>
                <a:spcPct val="125000"/>
              </a:lnSpc>
            </a:pPr>
            <a:r>
              <a:rPr lang="zh-CN" altLang="en-US" sz="1600" dirty="0"/>
              <a:t>  （</a:t>
            </a:r>
            <a:r>
              <a:rPr lang="en-US" altLang="zh-CN" sz="1600" dirty="0"/>
              <a:t>3</a:t>
            </a:r>
            <a:r>
              <a:rPr lang="zh-CN" altLang="en-US" sz="1600" dirty="0"/>
              <a:t>）对新创建的</a:t>
            </a:r>
            <a:r>
              <a:rPr lang="en-US" altLang="zh-CN" sz="1600" dirty="0" err="1"/>
              <a:t>Dijkstrasegment</a:t>
            </a:r>
            <a:r>
              <a:rPr lang="zh-CN" altLang="en-US" sz="1600" dirty="0"/>
              <a:t>，需要打开地名识别开关</a:t>
            </a:r>
            <a:r>
              <a:rPr lang="en-US" altLang="zh-CN" sz="1600" dirty="0" err="1"/>
              <a:t>enablePlaceRecognize</a:t>
            </a:r>
            <a:r>
              <a:rPr lang="en-US" altLang="zh-CN" sz="1600" dirty="0"/>
              <a:t>(True)</a:t>
            </a:r>
            <a:r>
              <a:rPr lang="zh-CN" altLang="en-US" sz="1600" dirty="0"/>
              <a:t>。</a:t>
            </a:r>
            <a:endParaRPr lang="en-US" altLang="zh-CN" sz="1600" dirty="0"/>
          </a:p>
          <a:p>
            <a:pPr>
              <a:lnSpc>
                <a:spcPct val="125000"/>
              </a:lnSpc>
            </a:pPr>
            <a:r>
              <a:rPr lang="zh-CN" altLang="en-US" sz="1600" dirty="0"/>
              <a:t>    之后就可以测试一个句子了，比如</a:t>
            </a:r>
            <a:r>
              <a:rPr lang="en-US" altLang="zh-CN" sz="1600" dirty="0" err="1"/>
              <a:t>segment.seg</a:t>
            </a:r>
            <a:r>
              <a:rPr lang="en-US" altLang="zh-CN" sz="1600" dirty="0"/>
              <a:t>("</a:t>
            </a:r>
            <a:r>
              <a:rPr lang="zh-CN" altLang="en-US" sz="1600" dirty="0"/>
              <a:t>生于黑牛沟村</a:t>
            </a:r>
            <a:r>
              <a:rPr lang="en-US" altLang="zh-CN" sz="1600" dirty="0"/>
              <a:t>")</a:t>
            </a:r>
            <a:r>
              <a:rPr lang="zh-CN" altLang="en-US" sz="1600" dirty="0"/>
              <a:t>。运行结果截取如下</a:t>
            </a:r>
            <a:r>
              <a:rPr lang="en-US" altLang="zh-CN" sz="1600" dirty="0"/>
              <a:t>:</a:t>
            </a:r>
            <a:endParaRPr lang="zh-CN" altLang="en-US" sz="1600" dirty="0"/>
          </a:p>
        </p:txBody>
      </p:sp>
    </p:spTree>
    <p:extLst>
      <p:ext uri="{BB962C8B-B14F-4D97-AF65-F5344CB8AC3E}">
        <p14:creationId xmlns:p14="http://schemas.microsoft.com/office/powerpoint/2010/main" val="1191250323"/>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84290BA-A63B-4E7E-A884-FF738CE7909F}"/>
              </a:ext>
            </a:extLst>
          </p:cNvPr>
          <p:cNvSpPr/>
          <p:nvPr/>
        </p:nvSpPr>
        <p:spPr>
          <a:xfrm>
            <a:off x="0" y="254000"/>
            <a:ext cx="609600"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a:extLst>
              <a:ext uri="{FF2B5EF4-FFF2-40B4-BE49-F238E27FC236}">
                <a16:creationId xmlns:a16="http://schemas.microsoft.com/office/drawing/2014/main" id="{600B0ADF-8D41-46B4-A138-8D6F8BA97D27}"/>
              </a:ext>
            </a:extLst>
          </p:cNvPr>
          <p:cNvSpPr/>
          <p:nvPr/>
        </p:nvSpPr>
        <p:spPr>
          <a:xfrm>
            <a:off x="7085675" y="254000"/>
            <a:ext cx="5106324"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8196" name="组合 3">
            <a:extLst>
              <a:ext uri="{FF2B5EF4-FFF2-40B4-BE49-F238E27FC236}">
                <a16:creationId xmlns:a16="http://schemas.microsoft.com/office/drawing/2014/main" id="{857EADDF-9E81-4807-B36F-5E74649BE350}"/>
              </a:ext>
            </a:extLst>
          </p:cNvPr>
          <p:cNvGrpSpPr>
            <a:grpSpLocks/>
          </p:cNvGrpSpPr>
          <p:nvPr/>
        </p:nvGrpSpPr>
        <p:grpSpPr bwMode="auto">
          <a:xfrm>
            <a:off x="550864" y="82550"/>
            <a:ext cx="6819548" cy="585788"/>
            <a:chOff x="551544" y="82976"/>
            <a:chExt cx="6844416" cy="584775"/>
          </a:xfrm>
        </p:grpSpPr>
        <p:sp>
          <p:nvSpPr>
            <p:cNvPr id="8201" name="文本框 4">
              <a:extLst>
                <a:ext uri="{FF2B5EF4-FFF2-40B4-BE49-F238E27FC236}">
                  <a16:creationId xmlns:a16="http://schemas.microsoft.com/office/drawing/2014/main" id="{E952F96E-D67D-4B29-A047-E1E6709177A9}"/>
                </a:ext>
              </a:extLst>
            </p:cNvPr>
            <p:cNvSpPr txBox="1">
              <a:spLocks noChangeArrowheads="1"/>
            </p:cNvSpPr>
            <p:nvPr/>
          </p:nvSpPr>
          <p:spPr bwMode="auto">
            <a:xfrm>
              <a:off x="800099" y="111278"/>
              <a:ext cx="6595861" cy="522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dirty="0">
                  <a:solidFill>
                    <a:srgbClr val="044875"/>
                  </a:solidFill>
                  <a:latin typeface="微软雅黑" panose="020B0503020204020204" pitchFamily="34" charset="-122"/>
                  <a:ea typeface="微软雅黑" panose="020B0503020204020204" pitchFamily="34" charset="-122"/>
                </a:rPr>
                <a:t>基于层叠隐马尔可夫的角色标注框架</a:t>
              </a:r>
            </a:p>
          </p:txBody>
        </p:sp>
        <p:sp>
          <p:nvSpPr>
            <p:cNvPr id="6" name="文本框 5">
              <a:extLst>
                <a:ext uri="{FF2B5EF4-FFF2-40B4-BE49-F238E27FC236}">
                  <a16:creationId xmlns:a16="http://schemas.microsoft.com/office/drawing/2014/main" id="{A62A2E5B-7130-48DE-AE2F-9BEFF8073CA1}"/>
                </a:ext>
              </a:extLst>
            </p:cNvPr>
            <p:cNvSpPr txBox="1"/>
            <p:nvPr/>
          </p:nvSpPr>
          <p:spPr>
            <a:xfrm>
              <a:off x="551544" y="82976"/>
              <a:ext cx="723631" cy="584775"/>
            </a:xfrm>
            <a:prstGeom prst="rect">
              <a:avLst/>
            </a:prstGeom>
            <a:noFill/>
          </p:spPr>
          <p:txBody>
            <a:bodyPr>
              <a:spAutoFit/>
            </a:bodyPr>
            <a:lstStyle/>
            <a:p>
              <a:pPr algn="ctr" eaLnBrk="1" fontAlgn="auto" hangingPunct="1">
                <a:spcBef>
                  <a:spcPts val="0"/>
                </a:spcBef>
                <a:spcAft>
                  <a:spcPts val="0"/>
                </a:spcAft>
                <a:defRPr/>
              </a:pPr>
              <a:r>
                <a:rPr lang="en-US" altLang="zh-CN" sz="3200" dirty="0">
                  <a:solidFill>
                    <a:schemeClr val="bg2">
                      <a:lumMod val="25000"/>
                    </a:schemeClr>
                  </a:solidFill>
                  <a:latin typeface="Impact" panose="020B0806030902050204" pitchFamily="34" charset="0"/>
                  <a:ea typeface="+mn-ea"/>
                </a:rPr>
                <a:t>04</a:t>
              </a:r>
              <a:endParaRPr lang="zh-CN" altLang="en-US" sz="3200" dirty="0">
                <a:solidFill>
                  <a:schemeClr val="bg2">
                    <a:lumMod val="25000"/>
                  </a:schemeClr>
                </a:solidFill>
                <a:latin typeface="Impact" panose="020B0806030902050204" pitchFamily="34" charset="0"/>
                <a:ea typeface="+mn-ea"/>
              </a:endParaRPr>
            </a:p>
          </p:txBody>
        </p:sp>
      </p:grpSp>
      <p:sp>
        <p:nvSpPr>
          <p:cNvPr id="7" name="矩形 6">
            <a:extLst>
              <a:ext uri="{FF2B5EF4-FFF2-40B4-BE49-F238E27FC236}">
                <a16:creationId xmlns:a16="http://schemas.microsoft.com/office/drawing/2014/main" id="{D090BA98-08F7-479C-A3F7-F5D7EF5238D4}"/>
              </a:ext>
            </a:extLst>
          </p:cNvPr>
          <p:cNvSpPr/>
          <p:nvPr/>
        </p:nvSpPr>
        <p:spPr>
          <a:xfrm>
            <a:off x="10439400" y="6621463"/>
            <a:ext cx="17526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a:extLst>
              <a:ext uri="{FF2B5EF4-FFF2-40B4-BE49-F238E27FC236}">
                <a16:creationId xmlns:a16="http://schemas.microsoft.com/office/drawing/2014/main" id="{33C5B642-8FBB-4B34-B5BE-22B42B585F38}"/>
              </a:ext>
            </a:extLst>
          </p:cNvPr>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5" name="图片 4">
            <a:extLst>
              <a:ext uri="{FF2B5EF4-FFF2-40B4-BE49-F238E27FC236}">
                <a16:creationId xmlns:a16="http://schemas.microsoft.com/office/drawing/2014/main" id="{B6F8ED67-E5B3-4281-955A-6A50675E7CDD}"/>
              </a:ext>
            </a:extLst>
          </p:cNvPr>
          <p:cNvPicPr>
            <a:picLocks noChangeAspect="1"/>
          </p:cNvPicPr>
          <p:nvPr/>
        </p:nvPicPr>
        <p:blipFill>
          <a:blip r:embed="rId3"/>
          <a:stretch>
            <a:fillRect/>
          </a:stretch>
        </p:blipFill>
        <p:spPr>
          <a:xfrm>
            <a:off x="2509096" y="777220"/>
            <a:ext cx="7490582" cy="1542552"/>
          </a:xfrm>
          <a:prstGeom prst="rect">
            <a:avLst/>
          </a:prstGeom>
        </p:spPr>
      </p:pic>
      <p:sp>
        <p:nvSpPr>
          <p:cNvPr id="17" name="文本框 16">
            <a:extLst>
              <a:ext uri="{FF2B5EF4-FFF2-40B4-BE49-F238E27FC236}">
                <a16:creationId xmlns:a16="http://schemas.microsoft.com/office/drawing/2014/main" id="{658FEA97-D1A7-4222-8F7E-ADA94EF8BB82}"/>
              </a:ext>
            </a:extLst>
          </p:cNvPr>
          <p:cNvSpPr txBox="1"/>
          <p:nvPr/>
        </p:nvSpPr>
        <p:spPr>
          <a:xfrm>
            <a:off x="550864" y="2462871"/>
            <a:ext cx="11302780" cy="681084"/>
          </a:xfrm>
          <a:prstGeom prst="rect">
            <a:avLst/>
          </a:prstGeom>
          <a:noFill/>
        </p:spPr>
        <p:txBody>
          <a:bodyPr wrap="square">
            <a:spAutoFit/>
          </a:bodyPr>
          <a:lstStyle/>
          <a:p>
            <a:pPr>
              <a:lnSpc>
                <a:spcPct val="125000"/>
              </a:lnSpc>
            </a:pPr>
            <a:r>
              <a:rPr lang="zh-CN" altLang="en-US" sz="1600" dirty="0"/>
              <a:t>         上面粗分结果将黑牛沟村错误地拆散，然后通过角色标注得到标注序列[/A ，生于/A ,黑/c，牛/D，沟/E，村/H，/A]，最后通过模式匹配完成黑牛沟村CDEH的识别。</a:t>
            </a:r>
          </a:p>
        </p:txBody>
      </p:sp>
    </p:spTree>
    <p:extLst>
      <p:ext uri="{BB962C8B-B14F-4D97-AF65-F5344CB8AC3E}">
        <p14:creationId xmlns:p14="http://schemas.microsoft.com/office/powerpoint/2010/main" val="1116681727"/>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84290BA-A63B-4E7E-A884-FF738CE7909F}"/>
              </a:ext>
            </a:extLst>
          </p:cNvPr>
          <p:cNvSpPr/>
          <p:nvPr/>
        </p:nvSpPr>
        <p:spPr>
          <a:xfrm>
            <a:off x="0" y="254000"/>
            <a:ext cx="609600"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a:extLst>
              <a:ext uri="{FF2B5EF4-FFF2-40B4-BE49-F238E27FC236}">
                <a16:creationId xmlns:a16="http://schemas.microsoft.com/office/drawing/2014/main" id="{600B0ADF-8D41-46B4-A138-8D6F8BA97D27}"/>
              </a:ext>
            </a:extLst>
          </p:cNvPr>
          <p:cNvSpPr/>
          <p:nvPr/>
        </p:nvSpPr>
        <p:spPr>
          <a:xfrm>
            <a:off x="7085675" y="254000"/>
            <a:ext cx="5106324"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8196" name="组合 3">
            <a:extLst>
              <a:ext uri="{FF2B5EF4-FFF2-40B4-BE49-F238E27FC236}">
                <a16:creationId xmlns:a16="http://schemas.microsoft.com/office/drawing/2014/main" id="{857EADDF-9E81-4807-B36F-5E74649BE350}"/>
              </a:ext>
            </a:extLst>
          </p:cNvPr>
          <p:cNvGrpSpPr>
            <a:grpSpLocks/>
          </p:cNvGrpSpPr>
          <p:nvPr/>
        </p:nvGrpSpPr>
        <p:grpSpPr bwMode="auto">
          <a:xfrm>
            <a:off x="550864" y="82550"/>
            <a:ext cx="6819548" cy="585788"/>
            <a:chOff x="551544" y="82976"/>
            <a:chExt cx="6844416" cy="584775"/>
          </a:xfrm>
        </p:grpSpPr>
        <p:sp>
          <p:nvSpPr>
            <p:cNvPr id="8201" name="文本框 4">
              <a:extLst>
                <a:ext uri="{FF2B5EF4-FFF2-40B4-BE49-F238E27FC236}">
                  <a16:creationId xmlns:a16="http://schemas.microsoft.com/office/drawing/2014/main" id="{E952F96E-D67D-4B29-A047-E1E6709177A9}"/>
                </a:ext>
              </a:extLst>
            </p:cNvPr>
            <p:cNvSpPr txBox="1">
              <a:spLocks noChangeArrowheads="1"/>
            </p:cNvSpPr>
            <p:nvPr/>
          </p:nvSpPr>
          <p:spPr bwMode="auto">
            <a:xfrm>
              <a:off x="800099" y="111278"/>
              <a:ext cx="6595861" cy="522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dirty="0">
                  <a:solidFill>
                    <a:srgbClr val="044875"/>
                  </a:solidFill>
                  <a:latin typeface="微软雅黑" panose="020B0503020204020204" pitchFamily="34" charset="-122"/>
                  <a:ea typeface="微软雅黑" panose="020B0503020204020204" pitchFamily="34" charset="-122"/>
                </a:rPr>
                <a:t>基于层叠隐马尔可夫的角色标注框架</a:t>
              </a:r>
            </a:p>
          </p:txBody>
        </p:sp>
        <p:sp>
          <p:nvSpPr>
            <p:cNvPr id="6" name="文本框 5">
              <a:extLst>
                <a:ext uri="{FF2B5EF4-FFF2-40B4-BE49-F238E27FC236}">
                  <a16:creationId xmlns:a16="http://schemas.microsoft.com/office/drawing/2014/main" id="{A62A2E5B-7130-48DE-AE2F-9BEFF8073CA1}"/>
                </a:ext>
              </a:extLst>
            </p:cNvPr>
            <p:cNvSpPr txBox="1"/>
            <p:nvPr/>
          </p:nvSpPr>
          <p:spPr>
            <a:xfrm>
              <a:off x="551544" y="82976"/>
              <a:ext cx="723631" cy="584775"/>
            </a:xfrm>
            <a:prstGeom prst="rect">
              <a:avLst/>
            </a:prstGeom>
            <a:noFill/>
          </p:spPr>
          <p:txBody>
            <a:bodyPr>
              <a:spAutoFit/>
            </a:bodyPr>
            <a:lstStyle/>
            <a:p>
              <a:pPr algn="ctr" eaLnBrk="1" fontAlgn="auto" hangingPunct="1">
                <a:spcBef>
                  <a:spcPts val="0"/>
                </a:spcBef>
                <a:spcAft>
                  <a:spcPts val="0"/>
                </a:spcAft>
                <a:defRPr/>
              </a:pPr>
              <a:r>
                <a:rPr lang="en-US" altLang="zh-CN" sz="3200" dirty="0">
                  <a:solidFill>
                    <a:schemeClr val="bg2">
                      <a:lumMod val="25000"/>
                    </a:schemeClr>
                  </a:solidFill>
                  <a:latin typeface="Impact" panose="020B0806030902050204" pitchFamily="34" charset="0"/>
                  <a:ea typeface="+mn-ea"/>
                </a:rPr>
                <a:t>04</a:t>
              </a:r>
              <a:endParaRPr lang="zh-CN" altLang="en-US" sz="3200" dirty="0">
                <a:solidFill>
                  <a:schemeClr val="bg2">
                    <a:lumMod val="25000"/>
                  </a:schemeClr>
                </a:solidFill>
                <a:latin typeface="Impact" panose="020B0806030902050204" pitchFamily="34" charset="0"/>
                <a:ea typeface="+mn-ea"/>
              </a:endParaRPr>
            </a:p>
          </p:txBody>
        </p:sp>
      </p:grpSp>
      <p:sp>
        <p:nvSpPr>
          <p:cNvPr id="7" name="矩形 6">
            <a:extLst>
              <a:ext uri="{FF2B5EF4-FFF2-40B4-BE49-F238E27FC236}">
                <a16:creationId xmlns:a16="http://schemas.microsoft.com/office/drawing/2014/main" id="{D090BA98-08F7-479C-A3F7-F5D7EF5238D4}"/>
              </a:ext>
            </a:extLst>
          </p:cNvPr>
          <p:cNvSpPr/>
          <p:nvPr/>
        </p:nvSpPr>
        <p:spPr>
          <a:xfrm>
            <a:off x="10439400" y="6621463"/>
            <a:ext cx="17526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a:extLst>
              <a:ext uri="{FF2B5EF4-FFF2-40B4-BE49-F238E27FC236}">
                <a16:creationId xmlns:a16="http://schemas.microsoft.com/office/drawing/2014/main" id="{33C5B642-8FBB-4B34-B5BE-22B42B585F38}"/>
              </a:ext>
            </a:extLst>
          </p:cNvPr>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 name="文本框 10">
            <a:extLst>
              <a:ext uri="{FF2B5EF4-FFF2-40B4-BE49-F238E27FC236}">
                <a16:creationId xmlns:a16="http://schemas.microsoft.com/office/drawing/2014/main" id="{7F0F4B93-A0DF-4602-A4A3-3382847F41A4}"/>
              </a:ext>
            </a:extLst>
          </p:cNvPr>
          <p:cNvSpPr txBox="1"/>
          <p:nvPr/>
        </p:nvSpPr>
        <p:spPr>
          <a:xfrm>
            <a:off x="478173" y="696478"/>
            <a:ext cx="3984770" cy="369332"/>
          </a:xfrm>
          <a:prstGeom prst="rect">
            <a:avLst/>
          </a:prstGeom>
          <a:noFill/>
        </p:spPr>
        <p:txBody>
          <a:bodyPr wrap="square" rtlCol="0">
            <a:spAutoFit/>
          </a:bodyPr>
          <a:lstStyle/>
          <a:p>
            <a:pPr marL="285750" indent="-285750">
              <a:buFont typeface="Wingdings" panose="05000000000000000000" pitchFamily="2" charset="2"/>
              <a:buChar char="l"/>
            </a:pPr>
            <a:r>
              <a:rPr lang="zh-CN" altLang="en-US" b="1" dirty="0"/>
              <a:t>基于角色标注的机构名识别</a:t>
            </a:r>
          </a:p>
        </p:txBody>
      </p:sp>
      <p:sp>
        <p:nvSpPr>
          <p:cNvPr id="13" name="文本框 12">
            <a:extLst>
              <a:ext uri="{FF2B5EF4-FFF2-40B4-BE49-F238E27FC236}">
                <a16:creationId xmlns:a16="http://schemas.microsoft.com/office/drawing/2014/main" id="{D588CC42-7324-4204-A7F9-D6EE823F8737}"/>
              </a:ext>
            </a:extLst>
          </p:cNvPr>
          <p:cNvSpPr txBox="1"/>
          <p:nvPr/>
        </p:nvSpPr>
        <p:spPr>
          <a:xfrm>
            <a:off x="609600" y="1065810"/>
            <a:ext cx="11260822" cy="681084"/>
          </a:xfrm>
          <a:prstGeom prst="rect">
            <a:avLst/>
          </a:prstGeom>
          <a:noFill/>
        </p:spPr>
        <p:txBody>
          <a:bodyPr wrap="square">
            <a:spAutoFit/>
          </a:bodyPr>
          <a:lstStyle/>
          <a:p>
            <a:pPr>
              <a:lnSpc>
                <a:spcPct val="125000"/>
              </a:lnSpc>
            </a:pPr>
            <a:r>
              <a:rPr lang="zh-CN" altLang="en-US" sz="1600" dirty="0"/>
              <a:t>         通过角色标注框架，还可以实现机构名的识别。参考俞鸿魁、张华平、刘群所著《基于角色标注的中文机构名识别》，使用如表8-4所示的标注集。</a:t>
            </a:r>
          </a:p>
        </p:txBody>
      </p:sp>
      <p:pic>
        <p:nvPicPr>
          <p:cNvPr id="10" name="图片 9">
            <a:extLst>
              <a:ext uri="{FF2B5EF4-FFF2-40B4-BE49-F238E27FC236}">
                <a16:creationId xmlns:a16="http://schemas.microsoft.com/office/drawing/2014/main" id="{FF1AE282-3AEA-4B8E-BCF8-DED468E7A30A}"/>
              </a:ext>
            </a:extLst>
          </p:cNvPr>
          <p:cNvPicPr>
            <a:picLocks noChangeAspect="1"/>
          </p:cNvPicPr>
          <p:nvPr/>
        </p:nvPicPr>
        <p:blipFill>
          <a:blip r:embed="rId3"/>
          <a:stretch>
            <a:fillRect/>
          </a:stretch>
        </p:blipFill>
        <p:spPr>
          <a:xfrm>
            <a:off x="2753156" y="1746894"/>
            <a:ext cx="6810293" cy="3291549"/>
          </a:xfrm>
          <a:prstGeom prst="rect">
            <a:avLst/>
          </a:prstGeom>
        </p:spPr>
      </p:pic>
      <p:sp>
        <p:nvSpPr>
          <p:cNvPr id="18" name="文本框 17">
            <a:extLst>
              <a:ext uri="{FF2B5EF4-FFF2-40B4-BE49-F238E27FC236}">
                <a16:creationId xmlns:a16="http://schemas.microsoft.com/office/drawing/2014/main" id="{40C20DBA-86DC-40F0-9E4D-43290BCB6E9B}"/>
              </a:ext>
            </a:extLst>
          </p:cNvPr>
          <p:cNvSpPr txBox="1"/>
          <p:nvPr/>
        </p:nvSpPr>
        <p:spPr>
          <a:xfrm>
            <a:off x="385894" y="5145859"/>
            <a:ext cx="11484528" cy="681084"/>
          </a:xfrm>
          <a:prstGeom prst="rect">
            <a:avLst/>
          </a:prstGeom>
          <a:noFill/>
        </p:spPr>
        <p:txBody>
          <a:bodyPr wrap="square">
            <a:spAutoFit/>
          </a:bodyPr>
          <a:lstStyle/>
          <a:p>
            <a:pPr>
              <a:lnSpc>
                <a:spcPct val="125000"/>
              </a:lnSpc>
            </a:pPr>
            <a:r>
              <a:rPr lang="zh-CN" altLang="en-US" sz="1600" dirty="0"/>
              <a:t>         语料转换与训练模块类似于人名或地名识别，在预测环节则有所不同。由于机构名构词复杂，往往含有其他命名实体，所以需要在人名及地名识别的基础上进行第三次识别。训练识别效果以如下句子为例:</a:t>
            </a:r>
          </a:p>
        </p:txBody>
      </p:sp>
      <p:pic>
        <p:nvPicPr>
          <p:cNvPr id="15" name="图片 14">
            <a:extLst>
              <a:ext uri="{FF2B5EF4-FFF2-40B4-BE49-F238E27FC236}">
                <a16:creationId xmlns:a16="http://schemas.microsoft.com/office/drawing/2014/main" id="{D5E7C460-266F-49E6-8CE1-B7305E723B7B}"/>
              </a:ext>
            </a:extLst>
          </p:cNvPr>
          <p:cNvPicPr>
            <a:picLocks noChangeAspect="1"/>
          </p:cNvPicPr>
          <p:nvPr/>
        </p:nvPicPr>
        <p:blipFill>
          <a:blip r:embed="rId4"/>
          <a:stretch>
            <a:fillRect/>
          </a:stretch>
        </p:blipFill>
        <p:spPr>
          <a:xfrm>
            <a:off x="3223748" y="5976098"/>
            <a:ext cx="5744503" cy="370847"/>
          </a:xfrm>
          <a:prstGeom prst="rect">
            <a:avLst/>
          </a:prstGeom>
        </p:spPr>
      </p:pic>
    </p:spTree>
    <p:extLst>
      <p:ext uri="{BB962C8B-B14F-4D97-AF65-F5344CB8AC3E}">
        <p14:creationId xmlns:p14="http://schemas.microsoft.com/office/powerpoint/2010/main" val="1817875711"/>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84290BA-A63B-4E7E-A884-FF738CE7909F}"/>
              </a:ext>
            </a:extLst>
          </p:cNvPr>
          <p:cNvSpPr/>
          <p:nvPr/>
        </p:nvSpPr>
        <p:spPr>
          <a:xfrm>
            <a:off x="0" y="254000"/>
            <a:ext cx="609600"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a:extLst>
              <a:ext uri="{FF2B5EF4-FFF2-40B4-BE49-F238E27FC236}">
                <a16:creationId xmlns:a16="http://schemas.microsoft.com/office/drawing/2014/main" id="{600B0ADF-8D41-46B4-A138-8D6F8BA97D27}"/>
              </a:ext>
            </a:extLst>
          </p:cNvPr>
          <p:cNvSpPr/>
          <p:nvPr/>
        </p:nvSpPr>
        <p:spPr>
          <a:xfrm>
            <a:off x="7085675" y="254000"/>
            <a:ext cx="5106324"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8196" name="组合 3">
            <a:extLst>
              <a:ext uri="{FF2B5EF4-FFF2-40B4-BE49-F238E27FC236}">
                <a16:creationId xmlns:a16="http://schemas.microsoft.com/office/drawing/2014/main" id="{857EADDF-9E81-4807-B36F-5E74649BE350}"/>
              </a:ext>
            </a:extLst>
          </p:cNvPr>
          <p:cNvGrpSpPr>
            <a:grpSpLocks/>
          </p:cNvGrpSpPr>
          <p:nvPr/>
        </p:nvGrpSpPr>
        <p:grpSpPr bwMode="auto">
          <a:xfrm>
            <a:off x="550864" y="82550"/>
            <a:ext cx="6819548" cy="585788"/>
            <a:chOff x="551544" y="82976"/>
            <a:chExt cx="6844416" cy="584775"/>
          </a:xfrm>
        </p:grpSpPr>
        <p:sp>
          <p:nvSpPr>
            <p:cNvPr id="8201" name="文本框 4">
              <a:extLst>
                <a:ext uri="{FF2B5EF4-FFF2-40B4-BE49-F238E27FC236}">
                  <a16:creationId xmlns:a16="http://schemas.microsoft.com/office/drawing/2014/main" id="{E952F96E-D67D-4B29-A047-E1E6709177A9}"/>
                </a:ext>
              </a:extLst>
            </p:cNvPr>
            <p:cNvSpPr txBox="1">
              <a:spLocks noChangeArrowheads="1"/>
            </p:cNvSpPr>
            <p:nvPr/>
          </p:nvSpPr>
          <p:spPr bwMode="auto">
            <a:xfrm>
              <a:off x="800099" y="111278"/>
              <a:ext cx="6595861" cy="522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dirty="0">
                  <a:solidFill>
                    <a:srgbClr val="044875"/>
                  </a:solidFill>
                  <a:latin typeface="微软雅黑" panose="020B0503020204020204" pitchFamily="34" charset="-122"/>
                  <a:ea typeface="微软雅黑" panose="020B0503020204020204" pitchFamily="34" charset="-122"/>
                </a:rPr>
                <a:t>基于层叠隐马尔可夫的角色标注框架</a:t>
              </a:r>
            </a:p>
          </p:txBody>
        </p:sp>
        <p:sp>
          <p:nvSpPr>
            <p:cNvPr id="6" name="文本框 5">
              <a:extLst>
                <a:ext uri="{FF2B5EF4-FFF2-40B4-BE49-F238E27FC236}">
                  <a16:creationId xmlns:a16="http://schemas.microsoft.com/office/drawing/2014/main" id="{A62A2E5B-7130-48DE-AE2F-9BEFF8073CA1}"/>
                </a:ext>
              </a:extLst>
            </p:cNvPr>
            <p:cNvSpPr txBox="1"/>
            <p:nvPr/>
          </p:nvSpPr>
          <p:spPr>
            <a:xfrm>
              <a:off x="551544" y="82976"/>
              <a:ext cx="723631" cy="584775"/>
            </a:xfrm>
            <a:prstGeom prst="rect">
              <a:avLst/>
            </a:prstGeom>
            <a:noFill/>
          </p:spPr>
          <p:txBody>
            <a:bodyPr>
              <a:spAutoFit/>
            </a:bodyPr>
            <a:lstStyle/>
            <a:p>
              <a:pPr algn="ctr" eaLnBrk="1" fontAlgn="auto" hangingPunct="1">
                <a:spcBef>
                  <a:spcPts val="0"/>
                </a:spcBef>
                <a:spcAft>
                  <a:spcPts val="0"/>
                </a:spcAft>
                <a:defRPr/>
              </a:pPr>
              <a:r>
                <a:rPr lang="en-US" altLang="zh-CN" sz="3200" dirty="0">
                  <a:solidFill>
                    <a:schemeClr val="bg2">
                      <a:lumMod val="25000"/>
                    </a:schemeClr>
                  </a:solidFill>
                  <a:latin typeface="Impact" panose="020B0806030902050204" pitchFamily="34" charset="0"/>
                  <a:ea typeface="+mn-ea"/>
                </a:rPr>
                <a:t>04</a:t>
              </a:r>
              <a:endParaRPr lang="zh-CN" altLang="en-US" sz="3200" dirty="0">
                <a:solidFill>
                  <a:schemeClr val="bg2">
                    <a:lumMod val="25000"/>
                  </a:schemeClr>
                </a:solidFill>
                <a:latin typeface="Impact" panose="020B0806030902050204" pitchFamily="34" charset="0"/>
                <a:ea typeface="+mn-ea"/>
              </a:endParaRPr>
            </a:p>
          </p:txBody>
        </p:sp>
      </p:grpSp>
      <p:sp>
        <p:nvSpPr>
          <p:cNvPr id="7" name="矩形 6">
            <a:extLst>
              <a:ext uri="{FF2B5EF4-FFF2-40B4-BE49-F238E27FC236}">
                <a16:creationId xmlns:a16="http://schemas.microsoft.com/office/drawing/2014/main" id="{D090BA98-08F7-479C-A3F7-F5D7EF5238D4}"/>
              </a:ext>
            </a:extLst>
          </p:cNvPr>
          <p:cNvSpPr/>
          <p:nvPr/>
        </p:nvSpPr>
        <p:spPr>
          <a:xfrm>
            <a:off x="10439400" y="6621463"/>
            <a:ext cx="17526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a:extLst>
              <a:ext uri="{FF2B5EF4-FFF2-40B4-BE49-F238E27FC236}">
                <a16:creationId xmlns:a16="http://schemas.microsoft.com/office/drawing/2014/main" id="{33C5B642-8FBB-4B34-B5BE-22B42B585F38}"/>
              </a:ext>
            </a:extLst>
          </p:cNvPr>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文本框 3">
            <a:extLst>
              <a:ext uri="{FF2B5EF4-FFF2-40B4-BE49-F238E27FC236}">
                <a16:creationId xmlns:a16="http://schemas.microsoft.com/office/drawing/2014/main" id="{C85B28C3-64D3-4A53-805A-DB2EF518828D}"/>
              </a:ext>
            </a:extLst>
          </p:cNvPr>
          <p:cNvSpPr txBox="1"/>
          <p:nvPr/>
        </p:nvSpPr>
        <p:spPr>
          <a:xfrm>
            <a:off x="550864" y="625474"/>
            <a:ext cx="1890332" cy="338554"/>
          </a:xfrm>
          <a:prstGeom prst="rect">
            <a:avLst/>
          </a:prstGeom>
          <a:noFill/>
        </p:spPr>
        <p:txBody>
          <a:bodyPr wrap="square" rtlCol="0">
            <a:spAutoFit/>
          </a:bodyPr>
          <a:lstStyle/>
          <a:p>
            <a:r>
              <a:rPr lang="zh-CN" altLang="en-US" sz="1600" dirty="0"/>
              <a:t>运行后得到：</a:t>
            </a:r>
          </a:p>
        </p:txBody>
      </p:sp>
      <p:pic>
        <p:nvPicPr>
          <p:cNvPr id="9" name="图片 8">
            <a:extLst>
              <a:ext uri="{FF2B5EF4-FFF2-40B4-BE49-F238E27FC236}">
                <a16:creationId xmlns:a16="http://schemas.microsoft.com/office/drawing/2014/main" id="{93511CE0-7BD7-4AB2-A7F7-48400147A3DB}"/>
              </a:ext>
            </a:extLst>
          </p:cNvPr>
          <p:cNvPicPr>
            <a:picLocks noChangeAspect="1"/>
          </p:cNvPicPr>
          <p:nvPr/>
        </p:nvPicPr>
        <p:blipFill>
          <a:blip r:embed="rId3"/>
          <a:stretch>
            <a:fillRect/>
          </a:stretch>
        </p:blipFill>
        <p:spPr>
          <a:xfrm>
            <a:off x="2690881" y="896472"/>
            <a:ext cx="6810235" cy="4119700"/>
          </a:xfrm>
          <a:prstGeom prst="rect">
            <a:avLst/>
          </a:prstGeom>
        </p:spPr>
      </p:pic>
      <p:sp>
        <p:nvSpPr>
          <p:cNvPr id="19" name="文本框 18">
            <a:extLst>
              <a:ext uri="{FF2B5EF4-FFF2-40B4-BE49-F238E27FC236}">
                <a16:creationId xmlns:a16="http://schemas.microsoft.com/office/drawing/2014/main" id="{847D4BA1-733A-4FD3-A0BD-D71557B2F176}"/>
              </a:ext>
            </a:extLst>
          </p:cNvPr>
          <p:cNvSpPr txBox="1"/>
          <p:nvPr/>
        </p:nvSpPr>
        <p:spPr>
          <a:xfrm>
            <a:off x="244677" y="5032697"/>
            <a:ext cx="11702642" cy="1296637"/>
          </a:xfrm>
          <a:prstGeom prst="rect">
            <a:avLst/>
          </a:prstGeom>
          <a:noFill/>
        </p:spPr>
        <p:txBody>
          <a:bodyPr wrap="square">
            <a:spAutoFit/>
          </a:bodyPr>
          <a:lstStyle/>
          <a:p>
            <a:pPr>
              <a:lnSpc>
                <a:spcPct val="125000"/>
              </a:lnSpc>
            </a:pPr>
            <a:r>
              <a:rPr lang="zh-CN" altLang="en-US" sz="1600" dirty="0"/>
              <a:t>         由上述结果可以观察到，层叠隐马尔可夫模型第一层只能得到粗略的分词结果。接着第二层人名识别成功召回“黄鹤”，该人名在第三层机构名识别中起到了F（特征词的译名性前缀）作用，这使其成为机构名的组成成分。虽然“黄鹤”是中文名，并非译名。但构成机构名时所起的作用与译名相同，因此HanLP扩大了“译名性前缀”的定义。这反映了机构名构词法的复杂性，也验证了人名识别先于机构名识别的必要性。</a:t>
            </a:r>
          </a:p>
        </p:txBody>
      </p:sp>
    </p:spTree>
    <p:extLst>
      <p:ext uri="{BB962C8B-B14F-4D97-AF65-F5344CB8AC3E}">
        <p14:creationId xmlns:p14="http://schemas.microsoft.com/office/powerpoint/2010/main" val="1260747744"/>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84290BA-A63B-4E7E-A884-FF738CE7909F}"/>
              </a:ext>
            </a:extLst>
          </p:cNvPr>
          <p:cNvSpPr/>
          <p:nvPr/>
        </p:nvSpPr>
        <p:spPr>
          <a:xfrm>
            <a:off x="0" y="254000"/>
            <a:ext cx="609600"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a:extLst>
              <a:ext uri="{FF2B5EF4-FFF2-40B4-BE49-F238E27FC236}">
                <a16:creationId xmlns:a16="http://schemas.microsoft.com/office/drawing/2014/main" id="{600B0ADF-8D41-46B4-A138-8D6F8BA97D27}"/>
              </a:ext>
            </a:extLst>
          </p:cNvPr>
          <p:cNvSpPr/>
          <p:nvPr/>
        </p:nvSpPr>
        <p:spPr>
          <a:xfrm>
            <a:off x="6031684" y="254000"/>
            <a:ext cx="6160316"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8196" name="组合 3">
            <a:extLst>
              <a:ext uri="{FF2B5EF4-FFF2-40B4-BE49-F238E27FC236}">
                <a16:creationId xmlns:a16="http://schemas.microsoft.com/office/drawing/2014/main" id="{857EADDF-9E81-4807-B36F-5E74649BE350}"/>
              </a:ext>
            </a:extLst>
          </p:cNvPr>
          <p:cNvGrpSpPr>
            <a:grpSpLocks/>
          </p:cNvGrpSpPr>
          <p:nvPr/>
        </p:nvGrpSpPr>
        <p:grpSpPr bwMode="auto">
          <a:xfrm>
            <a:off x="550863" y="82550"/>
            <a:ext cx="5799603" cy="585788"/>
            <a:chOff x="551544" y="82976"/>
            <a:chExt cx="5797448" cy="584775"/>
          </a:xfrm>
        </p:grpSpPr>
        <p:sp>
          <p:nvSpPr>
            <p:cNvPr id="8201" name="文本框 4">
              <a:extLst>
                <a:ext uri="{FF2B5EF4-FFF2-40B4-BE49-F238E27FC236}">
                  <a16:creationId xmlns:a16="http://schemas.microsoft.com/office/drawing/2014/main" id="{E952F96E-D67D-4B29-A047-E1E6709177A9}"/>
                </a:ext>
              </a:extLst>
            </p:cNvPr>
            <p:cNvSpPr txBox="1">
              <a:spLocks noChangeArrowheads="1"/>
            </p:cNvSpPr>
            <p:nvPr/>
          </p:nvSpPr>
          <p:spPr bwMode="auto">
            <a:xfrm>
              <a:off x="800099" y="111278"/>
              <a:ext cx="5548893" cy="522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dirty="0">
                  <a:solidFill>
                    <a:srgbClr val="044875"/>
                  </a:solidFill>
                  <a:latin typeface="微软雅黑" panose="020B0503020204020204" pitchFamily="34" charset="-122"/>
                  <a:ea typeface="微软雅黑" panose="020B0503020204020204" pitchFamily="34" charset="-122"/>
                </a:rPr>
                <a:t>基于序列标注的命名实体识别</a:t>
              </a:r>
            </a:p>
          </p:txBody>
        </p:sp>
        <p:sp>
          <p:nvSpPr>
            <p:cNvPr id="6" name="文本框 5">
              <a:extLst>
                <a:ext uri="{FF2B5EF4-FFF2-40B4-BE49-F238E27FC236}">
                  <a16:creationId xmlns:a16="http://schemas.microsoft.com/office/drawing/2014/main" id="{A62A2E5B-7130-48DE-AE2F-9BEFF8073CA1}"/>
                </a:ext>
              </a:extLst>
            </p:cNvPr>
            <p:cNvSpPr txBox="1"/>
            <p:nvPr/>
          </p:nvSpPr>
          <p:spPr>
            <a:xfrm>
              <a:off x="551544" y="82976"/>
              <a:ext cx="723631" cy="584775"/>
            </a:xfrm>
            <a:prstGeom prst="rect">
              <a:avLst/>
            </a:prstGeom>
            <a:noFill/>
          </p:spPr>
          <p:txBody>
            <a:bodyPr>
              <a:spAutoFit/>
            </a:bodyPr>
            <a:lstStyle/>
            <a:p>
              <a:pPr algn="ctr" eaLnBrk="1" fontAlgn="auto" hangingPunct="1">
                <a:spcBef>
                  <a:spcPts val="0"/>
                </a:spcBef>
                <a:spcAft>
                  <a:spcPts val="0"/>
                </a:spcAft>
                <a:defRPr/>
              </a:pPr>
              <a:r>
                <a:rPr lang="en-US" altLang="zh-CN" sz="3200" dirty="0">
                  <a:solidFill>
                    <a:schemeClr val="bg2">
                      <a:lumMod val="25000"/>
                    </a:schemeClr>
                  </a:solidFill>
                  <a:latin typeface="Impact" panose="020B0806030902050204" pitchFamily="34" charset="0"/>
                  <a:ea typeface="+mn-ea"/>
                </a:rPr>
                <a:t>05</a:t>
              </a:r>
              <a:endParaRPr lang="zh-CN" altLang="en-US" sz="3200" dirty="0">
                <a:solidFill>
                  <a:schemeClr val="bg2">
                    <a:lumMod val="25000"/>
                  </a:schemeClr>
                </a:solidFill>
                <a:latin typeface="Impact" panose="020B0806030902050204" pitchFamily="34" charset="0"/>
                <a:ea typeface="+mn-ea"/>
              </a:endParaRPr>
            </a:p>
          </p:txBody>
        </p:sp>
      </p:grpSp>
      <p:sp>
        <p:nvSpPr>
          <p:cNvPr id="7" name="矩形 6">
            <a:extLst>
              <a:ext uri="{FF2B5EF4-FFF2-40B4-BE49-F238E27FC236}">
                <a16:creationId xmlns:a16="http://schemas.microsoft.com/office/drawing/2014/main" id="{D090BA98-08F7-479C-A3F7-F5D7EF5238D4}"/>
              </a:ext>
            </a:extLst>
          </p:cNvPr>
          <p:cNvSpPr/>
          <p:nvPr/>
        </p:nvSpPr>
        <p:spPr>
          <a:xfrm>
            <a:off x="10439400" y="6621463"/>
            <a:ext cx="17526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a:extLst>
              <a:ext uri="{FF2B5EF4-FFF2-40B4-BE49-F238E27FC236}">
                <a16:creationId xmlns:a16="http://schemas.microsoft.com/office/drawing/2014/main" id="{33C5B642-8FBB-4B34-B5BE-22B42B585F38}"/>
              </a:ext>
            </a:extLst>
          </p:cNvPr>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6" name="文本框 15">
            <a:extLst>
              <a:ext uri="{FF2B5EF4-FFF2-40B4-BE49-F238E27FC236}">
                <a16:creationId xmlns:a16="http://schemas.microsoft.com/office/drawing/2014/main" id="{E2D2270D-88A4-4A94-AD09-D34343A05574}"/>
              </a:ext>
            </a:extLst>
          </p:cNvPr>
          <p:cNvSpPr txBox="1"/>
          <p:nvPr/>
        </p:nvSpPr>
        <p:spPr>
          <a:xfrm>
            <a:off x="369116" y="662472"/>
            <a:ext cx="11509695" cy="1296637"/>
          </a:xfrm>
          <a:prstGeom prst="rect">
            <a:avLst/>
          </a:prstGeom>
          <a:noFill/>
        </p:spPr>
        <p:txBody>
          <a:bodyPr wrap="square">
            <a:spAutoFit/>
          </a:bodyPr>
          <a:lstStyle/>
          <a:p>
            <a:pPr>
              <a:lnSpc>
                <a:spcPct val="125000"/>
              </a:lnSpc>
            </a:pPr>
            <a:r>
              <a:rPr lang="zh-CN" altLang="en-US" sz="1600" dirty="0"/>
              <a:t>         命名实体识别实际上可以看作分词与词性标注任务的集成:命名实体的边界可以通过{B,M,E,S}确定，其类别可以通过B-nt等附加类别的标签来确定。从通用语料库到序列标注命名实体识别语料库的转换非常简单，以《人民日报》语料库中一个句子</a:t>
            </a:r>
            <a:endParaRPr lang="en-US" altLang="zh-CN" sz="1600" dirty="0"/>
          </a:p>
          <a:p>
            <a:pPr algn="ctr">
              <a:lnSpc>
                <a:spcPct val="125000"/>
              </a:lnSpc>
            </a:pPr>
            <a:r>
              <a:rPr lang="zh-CN" altLang="en-US" sz="1400" dirty="0">
                <a:solidFill>
                  <a:schemeClr val="bg2">
                    <a:lumMod val="25000"/>
                  </a:schemeClr>
                </a:solidFill>
              </a:rPr>
              <a:t>萨哈夫/nr  说/v ，/w伊拉克/ns 将/d 同/p </a:t>
            </a:r>
            <a:r>
              <a:rPr lang="en-US" altLang="zh-CN" sz="1400" dirty="0">
                <a:solidFill>
                  <a:schemeClr val="bg2">
                    <a:lumMod val="25000"/>
                  </a:schemeClr>
                </a:solidFill>
              </a:rPr>
              <a:t>[ </a:t>
            </a:r>
            <a:r>
              <a:rPr lang="zh-CN" altLang="en-US" sz="1400" dirty="0">
                <a:solidFill>
                  <a:schemeClr val="bg2">
                    <a:lumMod val="25000"/>
                  </a:schemeClr>
                </a:solidFill>
              </a:rPr>
              <a:t>联合国/nt销毁/v伊拉克/ns大规模/b杀伤性/n武器/n 特别/a委员会/n]/nt 继续/v保持/v合作/v。/w</a:t>
            </a:r>
            <a:endParaRPr lang="en-US" altLang="zh-CN" sz="1400" dirty="0">
              <a:solidFill>
                <a:schemeClr val="bg2">
                  <a:lumMod val="25000"/>
                </a:schemeClr>
              </a:solidFill>
            </a:endParaRPr>
          </a:p>
          <a:p>
            <a:pPr>
              <a:lnSpc>
                <a:spcPct val="125000"/>
              </a:lnSpc>
            </a:pPr>
            <a:r>
              <a:rPr lang="zh-CN" altLang="en-US" sz="1600" dirty="0"/>
              <a:t>为例，这句话转换为标注样本后如表8-5所示。</a:t>
            </a:r>
          </a:p>
        </p:txBody>
      </p:sp>
      <p:pic>
        <p:nvPicPr>
          <p:cNvPr id="10" name="图片 9">
            <a:extLst>
              <a:ext uri="{FF2B5EF4-FFF2-40B4-BE49-F238E27FC236}">
                <a16:creationId xmlns:a16="http://schemas.microsoft.com/office/drawing/2014/main" id="{FBC36F06-D538-4698-B935-43CCC22C1CC0}"/>
              </a:ext>
            </a:extLst>
          </p:cNvPr>
          <p:cNvPicPr>
            <a:picLocks noChangeAspect="1"/>
          </p:cNvPicPr>
          <p:nvPr/>
        </p:nvPicPr>
        <p:blipFill>
          <a:blip r:embed="rId3"/>
          <a:stretch>
            <a:fillRect/>
          </a:stretch>
        </p:blipFill>
        <p:spPr>
          <a:xfrm>
            <a:off x="433431" y="1959109"/>
            <a:ext cx="5422084" cy="2401965"/>
          </a:xfrm>
          <a:prstGeom prst="rect">
            <a:avLst/>
          </a:prstGeom>
        </p:spPr>
      </p:pic>
      <p:pic>
        <p:nvPicPr>
          <p:cNvPr id="12" name="图片 11">
            <a:extLst>
              <a:ext uri="{FF2B5EF4-FFF2-40B4-BE49-F238E27FC236}">
                <a16:creationId xmlns:a16="http://schemas.microsoft.com/office/drawing/2014/main" id="{439ADCF9-7A0C-4336-8F7C-E337775CE10A}"/>
              </a:ext>
            </a:extLst>
          </p:cNvPr>
          <p:cNvPicPr>
            <a:picLocks noChangeAspect="1"/>
          </p:cNvPicPr>
          <p:nvPr/>
        </p:nvPicPr>
        <p:blipFill>
          <a:blip r:embed="rId4"/>
          <a:stretch>
            <a:fillRect/>
          </a:stretch>
        </p:blipFill>
        <p:spPr>
          <a:xfrm>
            <a:off x="5919831" y="1963763"/>
            <a:ext cx="6023296" cy="2433803"/>
          </a:xfrm>
          <a:prstGeom prst="rect">
            <a:avLst/>
          </a:prstGeom>
        </p:spPr>
      </p:pic>
      <mc:AlternateContent xmlns:mc="http://schemas.openxmlformats.org/markup-compatibility/2006">
        <mc:Choice xmlns:a14="http://schemas.microsoft.com/office/drawing/2010/main" Requires="a14">
          <p:sp>
            <p:nvSpPr>
              <p:cNvPr id="22" name="文本框 21">
                <a:extLst>
                  <a:ext uri="{FF2B5EF4-FFF2-40B4-BE49-F238E27FC236}">
                    <a16:creationId xmlns:a16="http://schemas.microsoft.com/office/drawing/2014/main" id="{C34C82D7-A26F-4109-AAEB-3E22C0B9BA58}"/>
                  </a:ext>
                </a:extLst>
              </p:cNvPr>
              <p:cNvSpPr txBox="1"/>
              <p:nvPr/>
            </p:nvSpPr>
            <p:spPr>
              <a:xfrm>
                <a:off x="220210" y="4506160"/>
                <a:ext cx="11622947" cy="1296637"/>
              </a:xfrm>
              <a:prstGeom prst="rect">
                <a:avLst/>
              </a:prstGeom>
              <a:noFill/>
            </p:spPr>
            <p:txBody>
              <a:bodyPr wrap="square">
                <a:spAutoFit/>
              </a:bodyPr>
              <a:lstStyle/>
              <a:p>
                <a:pPr>
                  <a:lnSpc>
                    <a:spcPct val="125000"/>
                  </a:lnSpc>
                </a:pPr>
                <a:r>
                  <a:rPr lang="zh-CN" altLang="en-US" sz="1600" dirty="0"/>
                  <a:t>        其中输人变量</a:t>
                </a:r>
                <a14:m>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1</m:t>
                        </m:r>
                      </m:sub>
                    </m:sSub>
                  </m:oMath>
                </a14:m>
                <a:r>
                  <a:rPr lang="zh-CN" altLang="en-US" sz="1600" dirty="0"/>
                  <a:t>和输入变量</a:t>
                </a: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b="0" i="1" smtClean="0">
                            <a:latin typeface="Cambria Math" panose="02040503050406030204" pitchFamily="18" charset="0"/>
                          </a:rPr>
                          <m:t>2</m:t>
                        </m:r>
                      </m:sub>
                    </m:sSub>
                  </m:oMath>
                </a14:m>
                <a:r>
                  <a:rPr lang="zh-CN" altLang="en-US" sz="1600" dirty="0"/>
                  <a:t>，分别是词语和词性，由分词器和词性标注模块给出，命名实体识别模块并不关心其来源。输出变量y为复合型标签，由{B,M,E,S}和命名实体类别组成。至于具体组合策略大致有两种，第一种会组合出 s-nr之类的单个单词命名实体，这样就提供给用户一次改写词性标签的机会，但增大了标注集意味着增加了模型参数数量。另一种则将单个单词的命名实体统一标注为s，具体命名实体是何种类型由词性标签决定，这样标注集和模型更小巧。HanLP采用的是后者。</a:t>
                </a:r>
              </a:p>
            </p:txBody>
          </p:sp>
        </mc:Choice>
        <mc:Fallback>
          <p:sp>
            <p:nvSpPr>
              <p:cNvPr id="22" name="文本框 21">
                <a:extLst>
                  <a:ext uri="{FF2B5EF4-FFF2-40B4-BE49-F238E27FC236}">
                    <a16:creationId xmlns:a16="http://schemas.microsoft.com/office/drawing/2014/main" id="{C34C82D7-A26F-4109-AAEB-3E22C0B9BA58}"/>
                  </a:ext>
                </a:extLst>
              </p:cNvPr>
              <p:cNvSpPr txBox="1">
                <a:spLocks noRot="1" noChangeAspect="1" noMove="1" noResize="1" noEditPoints="1" noAdjustHandles="1" noChangeArrowheads="1" noChangeShapeType="1" noTextEdit="1"/>
              </p:cNvSpPr>
              <p:nvPr/>
            </p:nvSpPr>
            <p:spPr>
              <a:xfrm>
                <a:off x="220210" y="4506160"/>
                <a:ext cx="11622947" cy="1296637"/>
              </a:xfrm>
              <a:prstGeom prst="rect">
                <a:avLst/>
              </a:prstGeom>
              <a:blipFill>
                <a:blip r:embed="rId5"/>
                <a:stretch>
                  <a:fillRect l="-262" b="-5634"/>
                </a:stretch>
              </a:blipFill>
            </p:spPr>
            <p:txBody>
              <a:bodyPr/>
              <a:lstStyle/>
              <a:p>
                <a:r>
                  <a:rPr lang="zh-CN" altLang="en-US">
                    <a:noFill/>
                  </a:rPr>
                  <a:t> </a:t>
                </a:r>
              </a:p>
            </p:txBody>
          </p:sp>
        </mc:Fallback>
      </mc:AlternateContent>
      <p:sp>
        <p:nvSpPr>
          <p:cNvPr id="24" name="文本框 23">
            <a:extLst>
              <a:ext uri="{FF2B5EF4-FFF2-40B4-BE49-F238E27FC236}">
                <a16:creationId xmlns:a16="http://schemas.microsoft.com/office/drawing/2014/main" id="{B550D5B3-03C4-4A51-8799-F96B160F1509}"/>
              </a:ext>
            </a:extLst>
          </p:cNvPr>
          <p:cNvSpPr txBox="1"/>
          <p:nvPr/>
        </p:nvSpPr>
        <p:spPr>
          <a:xfrm>
            <a:off x="220210" y="5802797"/>
            <a:ext cx="11751580" cy="681084"/>
          </a:xfrm>
          <a:prstGeom prst="rect">
            <a:avLst/>
          </a:prstGeom>
          <a:noFill/>
        </p:spPr>
        <p:txBody>
          <a:bodyPr wrap="square">
            <a:spAutoFit/>
          </a:bodyPr>
          <a:lstStyle/>
          <a:p>
            <a:pPr>
              <a:lnSpc>
                <a:spcPct val="125000"/>
              </a:lnSpc>
            </a:pPr>
            <a:r>
              <a:rPr lang="zh-CN" altLang="en-US" sz="1600" dirty="0"/>
              <a:t>        这种语料库转换工序由HanLP内部的训练模块自动执行，用户无须关心，只需传入PKU格式的语料库路径即可。标注数据准备就绪后，机器学习的第一步就是对输人变量提取特征。</a:t>
            </a:r>
          </a:p>
        </p:txBody>
      </p:sp>
    </p:spTree>
    <p:extLst>
      <p:ext uri="{BB962C8B-B14F-4D97-AF65-F5344CB8AC3E}">
        <p14:creationId xmlns:p14="http://schemas.microsoft.com/office/powerpoint/2010/main" val="2391407049"/>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84290BA-A63B-4E7E-A884-FF738CE7909F}"/>
              </a:ext>
            </a:extLst>
          </p:cNvPr>
          <p:cNvSpPr/>
          <p:nvPr/>
        </p:nvSpPr>
        <p:spPr>
          <a:xfrm>
            <a:off x="0" y="254000"/>
            <a:ext cx="609600"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a:extLst>
              <a:ext uri="{FF2B5EF4-FFF2-40B4-BE49-F238E27FC236}">
                <a16:creationId xmlns:a16="http://schemas.microsoft.com/office/drawing/2014/main" id="{600B0ADF-8D41-46B4-A138-8D6F8BA97D27}"/>
              </a:ext>
            </a:extLst>
          </p:cNvPr>
          <p:cNvSpPr/>
          <p:nvPr/>
        </p:nvSpPr>
        <p:spPr>
          <a:xfrm>
            <a:off x="6031684" y="254000"/>
            <a:ext cx="6160316"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8196" name="组合 3">
            <a:extLst>
              <a:ext uri="{FF2B5EF4-FFF2-40B4-BE49-F238E27FC236}">
                <a16:creationId xmlns:a16="http://schemas.microsoft.com/office/drawing/2014/main" id="{857EADDF-9E81-4807-B36F-5E74649BE350}"/>
              </a:ext>
            </a:extLst>
          </p:cNvPr>
          <p:cNvGrpSpPr>
            <a:grpSpLocks/>
          </p:cNvGrpSpPr>
          <p:nvPr/>
        </p:nvGrpSpPr>
        <p:grpSpPr bwMode="auto">
          <a:xfrm>
            <a:off x="550863" y="82550"/>
            <a:ext cx="5799603" cy="585788"/>
            <a:chOff x="551544" y="82976"/>
            <a:chExt cx="5797448" cy="584775"/>
          </a:xfrm>
        </p:grpSpPr>
        <p:sp>
          <p:nvSpPr>
            <p:cNvPr id="8201" name="文本框 4">
              <a:extLst>
                <a:ext uri="{FF2B5EF4-FFF2-40B4-BE49-F238E27FC236}">
                  <a16:creationId xmlns:a16="http://schemas.microsoft.com/office/drawing/2014/main" id="{E952F96E-D67D-4B29-A047-E1E6709177A9}"/>
                </a:ext>
              </a:extLst>
            </p:cNvPr>
            <p:cNvSpPr txBox="1">
              <a:spLocks noChangeArrowheads="1"/>
            </p:cNvSpPr>
            <p:nvPr/>
          </p:nvSpPr>
          <p:spPr bwMode="auto">
            <a:xfrm>
              <a:off x="800099" y="111278"/>
              <a:ext cx="5548893" cy="522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dirty="0">
                  <a:solidFill>
                    <a:srgbClr val="044875"/>
                  </a:solidFill>
                  <a:latin typeface="微软雅黑" panose="020B0503020204020204" pitchFamily="34" charset="-122"/>
                  <a:ea typeface="微软雅黑" panose="020B0503020204020204" pitchFamily="34" charset="-122"/>
                </a:rPr>
                <a:t>基于序列标注的命名实体识别</a:t>
              </a:r>
            </a:p>
          </p:txBody>
        </p:sp>
        <p:sp>
          <p:nvSpPr>
            <p:cNvPr id="6" name="文本框 5">
              <a:extLst>
                <a:ext uri="{FF2B5EF4-FFF2-40B4-BE49-F238E27FC236}">
                  <a16:creationId xmlns:a16="http://schemas.microsoft.com/office/drawing/2014/main" id="{A62A2E5B-7130-48DE-AE2F-9BEFF8073CA1}"/>
                </a:ext>
              </a:extLst>
            </p:cNvPr>
            <p:cNvSpPr txBox="1"/>
            <p:nvPr/>
          </p:nvSpPr>
          <p:spPr>
            <a:xfrm>
              <a:off x="551544" y="82976"/>
              <a:ext cx="723631" cy="584775"/>
            </a:xfrm>
            <a:prstGeom prst="rect">
              <a:avLst/>
            </a:prstGeom>
            <a:noFill/>
          </p:spPr>
          <p:txBody>
            <a:bodyPr>
              <a:spAutoFit/>
            </a:bodyPr>
            <a:lstStyle/>
            <a:p>
              <a:pPr algn="ctr" eaLnBrk="1" fontAlgn="auto" hangingPunct="1">
                <a:spcBef>
                  <a:spcPts val="0"/>
                </a:spcBef>
                <a:spcAft>
                  <a:spcPts val="0"/>
                </a:spcAft>
                <a:defRPr/>
              </a:pPr>
              <a:r>
                <a:rPr lang="en-US" altLang="zh-CN" sz="3200" dirty="0">
                  <a:solidFill>
                    <a:schemeClr val="bg2">
                      <a:lumMod val="25000"/>
                    </a:schemeClr>
                  </a:solidFill>
                  <a:latin typeface="Impact" panose="020B0806030902050204" pitchFamily="34" charset="0"/>
                  <a:ea typeface="+mn-ea"/>
                </a:rPr>
                <a:t>05</a:t>
              </a:r>
              <a:endParaRPr lang="zh-CN" altLang="en-US" sz="3200" dirty="0">
                <a:solidFill>
                  <a:schemeClr val="bg2">
                    <a:lumMod val="25000"/>
                  </a:schemeClr>
                </a:solidFill>
                <a:latin typeface="Impact" panose="020B0806030902050204" pitchFamily="34" charset="0"/>
                <a:ea typeface="+mn-ea"/>
              </a:endParaRPr>
            </a:p>
          </p:txBody>
        </p:sp>
      </p:grpSp>
      <p:sp>
        <p:nvSpPr>
          <p:cNvPr id="7" name="矩形 6">
            <a:extLst>
              <a:ext uri="{FF2B5EF4-FFF2-40B4-BE49-F238E27FC236}">
                <a16:creationId xmlns:a16="http://schemas.microsoft.com/office/drawing/2014/main" id="{D090BA98-08F7-479C-A3F7-F5D7EF5238D4}"/>
              </a:ext>
            </a:extLst>
          </p:cNvPr>
          <p:cNvSpPr/>
          <p:nvPr/>
        </p:nvSpPr>
        <p:spPr>
          <a:xfrm>
            <a:off x="10439400" y="6621463"/>
            <a:ext cx="17526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a:extLst>
              <a:ext uri="{FF2B5EF4-FFF2-40B4-BE49-F238E27FC236}">
                <a16:creationId xmlns:a16="http://schemas.microsoft.com/office/drawing/2014/main" id="{33C5B642-8FBB-4B34-B5BE-22B42B585F38}"/>
              </a:ext>
            </a:extLst>
          </p:cNvPr>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 name="文本框 13">
            <a:extLst>
              <a:ext uri="{FF2B5EF4-FFF2-40B4-BE49-F238E27FC236}">
                <a16:creationId xmlns:a16="http://schemas.microsoft.com/office/drawing/2014/main" id="{125C9BC2-51C9-48D7-9238-A6D833FE5F74}"/>
              </a:ext>
            </a:extLst>
          </p:cNvPr>
          <p:cNvSpPr txBox="1"/>
          <p:nvPr/>
        </p:nvSpPr>
        <p:spPr>
          <a:xfrm>
            <a:off x="478173" y="696478"/>
            <a:ext cx="3984770" cy="369332"/>
          </a:xfrm>
          <a:prstGeom prst="rect">
            <a:avLst/>
          </a:prstGeom>
          <a:noFill/>
        </p:spPr>
        <p:txBody>
          <a:bodyPr wrap="square" rtlCol="0">
            <a:spAutoFit/>
          </a:bodyPr>
          <a:lstStyle/>
          <a:p>
            <a:pPr marL="285750" indent="-285750">
              <a:buFont typeface="Wingdings" panose="05000000000000000000" pitchFamily="2" charset="2"/>
              <a:buChar char="l"/>
            </a:pPr>
            <a:r>
              <a:rPr lang="zh-CN" altLang="en-US" b="1" dirty="0"/>
              <a:t>特征提取</a:t>
            </a:r>
          </a:p>
        </p:txBody>
      </p:sp>
      <p:sp>
        <p:nvSpPr>
          <p:cNvPr id="17" name="文本框 16">
            <a:extLst>
              <a:ext uri="{FF2B5EF4-FFF2-40B4-BE49-F238E27FC236}">
                <a16:creationId xmlns:a16="http://schemas.microsoft.com/office/drawing/2014/main" id="{9295CA26-B140-4B54-82A8-1037A4833A93}"/>
              </a:ext>
            </a:extLst>
          </p:cNvPr>
          <p:cNvSpPr txBox="1"/>
          <p:nvPr/>
        </p:nvSpPr>
        <p:spPr>
          <a:xfrm>
            <a:off x="671119" y="1065810"/>
            <a:ext cx="10721130" cy="373307"/>
          </a:xfrm>
          <a:prstGeom prst="rect">
            <a:avLst/>
          </a:prstGeom>
          <a:noFill/>
        </p:spPr>
        <p:txBody>
          <a:bodyPr wrap="square">
            <a:spAutoFit/>
          </a:bodyPr>
          <a:lstStyle/>
          <a:p>
            <a:pPr>
              <a:lnSpc>
                <a:spcPct val="125000"/>
              </a:lnSpc>
            </a:pPr>
            <a:r>
              <a:rPr lang="zh-CN" altLang="en-US" sz="1600" dirty="0"/>
              <a:t>为了便于比较各种序列标注模型，HanLP以及书中默认采用表8-6所示的特征模板。</a:t>
            </a:r>
          </a:p>
        </p:txBody>
      </p:sp>
      <p:pic>
        <p:nvPicPr>
          <p:cNvPr id="9" name="图片 8">
            <a:extLst>
              <a:ext uri="{FF2B5EF4-FFF2-40B4-BE49-F238E27FC236}">
                <a16:creationId xmlns:a16="http://schemas.microsoft.com/office/drawing/2014/main" id="{FB06937D-B6A0-44E0-BD1D-248D670EA6BE}"/>
              </a:ext>
            </a:extLst>
          </p:cNvPr>
          <p:cNvPicPr>
            <a:picLocks noChangeAspect="1"/>
          </p:cNvPicPr>
          <p:nvPr/>
        </p:nvPicPr>
        <p:blipFill>
          <a:blip r:embed="rId3"/>
          <a:stretch>
            <a:fillRect/>
          </a:stretch>
        </p:blipFill>
        <p:spPr>
          <a:xfrm>
            <a:off x="2025628" y="1451708"/>
            <a:ext cx="8140744" cy="2247082"/>
          </a:xfrm>
          <a:prstGeom prst="rect">
            <a:avLst/>
          </a:prstGeom>
        </p:spPr>
      </p:pic>
      <mc:AlternateContent xmlns:mc="http://schemas.openxmlformats.org/markup-compatibility/2006">
        <mc:Choice xmlns:a14="http://schemas.microsoft.com/office/drawing/2010/main" Requires="a14">
          <p:sp>
            <p:nvSpPr>
              <p:cNvPr id="20" name="文本框 19">
                <a:extLst>
                  <a:ext uri="{FF2B5EF4-FFF2-40B4-BE49-F238E27FC236}">
                    <a16:creationId xmlns:a16="http://schemas.microsoft.com/office/drawing/2014/main" id="{238264BA-7B8B-4276-892E-0EB844738784}"/>
                  </a:ext>
                </a:extLst>
              </p:cNvPr>
              <p:cNvSpPr txBox="1"/>
              <p:nvPr/>
            </p:nvSpPr>
            <p:spPr>
              <a:xfrm>
                <a:off x="527687" y="3751504"/>
                <a:ext cx="11250456" cy="992836"/>
              </a:xfrm>
              <a:prstGeom prst="rect">
                <a:avLst/>
              </a:prstGeom>
              <a:noFill/>
            </p:spPr>
            <p:txBody>
              <a:bodyPr wrap="square">
                <a:spAutoFit/>
              </a:bodyPr>
              <a:lstStyle/>
              <a:p>
                <a:pPr>
                  <a:lnSpc>
                    <a:spcPct val="125000"/>
                  </a:lnSpc>
                </a:pPr>
                <a:r>
                  <a:rPr lang="zh-CN" altLang="en-US" sz="1600" dirty="0"/>
                  <a:t>         其中</a:t>
                </a:r>
                <a14:m>
                  <m:oMath xmlns:m="http://schemas.openxmlformats.org/officeDocument/2006/math">
                    <m:r>
                      <a:rPr lang="en-US" altLang="zh-CN" sz="1600" b="0" i="1" smtClean="0">
                        <a:latin typeface="Cambria Math" panose="02040503050406030204" pitchFamily="18" charset="0"/>
                      </a:rPr>
                      <m:t>𝑡</m:t>
                    </m:r>
                  </m:oMath>
                </a14:m>
                <a:r>
                  <a:rPr lang="zh-CN" altLang="en-US" sz="1600" dirty="0"/>
                  <a:t>表示当前正在提取特征的位置，</a:t>
                </a:r>
                <a14:m>
                  <m:oMath xmlns:m="http://schemas.openxmlformats.org/officeDocument/2006/math">
                    <m:r>
                      <a:rPr lang="en-US" altLang="zh-CN" sz="1600" b="0" i="1" smtClean="0">
                        <a:latin typeface="Cambria Math" panose="02040503050406030204" pitchFamily="18" charset="0"/>
                      </a:rPr>
                      <m:t>𝑦</m:t>
                    </m:r>
                  </m:oMath>
                </a14:m>
                <a:r>
                  <a:rPr lang="zh-CN" altLang="en-US" sz="1600" dirty="0"/>
                  <a:t>表示标签，</a:t>
                </a:r>
                <a14:m>
                  <m:oMath xmlns:m="http://schemas.openxmlformats.org/officeDocument/2006/math">
                    <m:r>
                      <a:rPr lang="en-US" altLang="zh-CN" sz="1600" b="0" i="1" smtClean="0">
                        <a:latin typeface="Cambria Math" panose="02040503050406030204" pitchFamily="18" charset="0"/>
                      </a:rPr>
                      <m:t>𝑤𝑜𝑟𝑑</m:t>
                    </m:r>
                  </m:oMath>
                </a14:m>
                <a:r>
                  <a:rPr lang="zh-CN" altLang="en-US" sz="1600" dirty="0"/>
                  <a:t>表示单词，</a:t>
                </a:r>
                <a14:m>
                  <m:oMath xmlns:m="http://schemas.openxmlformats.org/officeDocument/2006/math">
                    <m:r>
                      <a:rPr lang="en-US" altLang="zh-CN" sz="1600" b="0" i="1" smtClean="0">
                        <a:latin typeface="Cambria Math" panose="02040503050406030204" pitchFamily="18" charset="0"/>
                      </a:rPr>
                      <m:t>𝑡𝑎𝑔</m:t>
                    </m:r>
                  </m:oMath>
                </a14:m>
                <a:r>
                  <a:rPr lang="zh-CN" altLang="en-US" sz="1600" dirty="0"/>
                  <a:t>表示词性。考虑到单词的组合方式非常多、所以没有像词性一样使用那么多二元语法特征。特别地，对应隐马尔可夫模型，只能利用</a:t>
                </a:r>
                <a14:m>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𝑦</m:t>
                        </m:r>
                      </m:e>
                      <m:sub>
                        <m: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sub>
                    </m:sSub>
                  </m:oMath>
                </a14:m>
                <a:r>
                  <a:rPr lang="zh-CN" altLang="en-US" sz="1600" dirty="0"/>
                  <a:t>和 </a:t>
                </a:r>
                <a14:m>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𝑤𝑜𝑟𝑑</m:t>
                        </m:r>
                      </m:e>
                      <m:sub>
                        <m:r>
                          <a:rPr lang="en-US" altLang="zh-CN" sz="1600" b="0" i="1" smtClean="0">
                            <a:latin typeface="Cambria Math" panose="02040503050406030204" pitchFamily="18" charset="0"/>
                          </a:rPr>
                          <m:t>𝑡</m:t>
                        </m:r>
                      </m:sub>
                    </m:sSub>
                  </m:oMath>
                </a14:m>
                <a:r>
                  <a:rPr lang="zh-CN" altLang="en-US" sz="1600" dirty="0"/>
                  <a:t>两种特征。</a:t>
                </a:r>
                <a:endParaRPr lang="en-US" altLang="zh-CN" sz="1600" dirty="0"/>
              </a:p>
              <a:p>
                <a:pPr>
                  <a:lnSpc>
                    <a:spcPct val="125000"/>
                  </a:lnSpc>
                </a:pPr>
                <a:r>
                  <a:rPr lang="zh-CN" altLang="en-US" sz="1600" dirty="0"/>
                  <a:t>         特征模板确定之后，就可以训练序列标注模型了。</a:t>
                </a:r>
              </a:p>
            </p:txBody>
          </p:sp>
        </mc:Choice>
        <mc:Fallback>
          <p:sp>
            <p:nvSpPr>
              <p:cNvPr id="20" name="文本框 19">
                <a:extLst>
                  <a:ext uri="{FF2B5EF4-FFF2-40B4-BE49-F238E27FC236}">
                    <a16:creationId xmlns:a16="http://schemas.microsoft.com/office/drawing/2014/main" id="{238264BA-7B8B-4276-892E-0EB844738784}"/>
                  </a:ext>
                </a:extLst>
              </p:cNvPr>
              <p:cNvSpPr txBox="1">
                <a:spLocks noRot="1" noChangeAspect="1" noMove="1" noResize="1" noEditPoints="1" noAdjustHandles="1" noChangeArrowheads="1" noChangeShapeType="1" noTextEdit="1"/>
              </p:cNvSpPr>
              <p:nvPr/>
            </p:nvSpPr>
            <p:spPr>
              <a:xfrm>
                <a:off x="527687" y="3751504"/>
                <a:ext cx="11250456" cy="992836"/>
              </a:xfrm>
              <a:prstGeom prst="rect">
                <a:avLst/>
              </a:prstGeom>
              <a:blipFill>
                <a:blip r:embed="rId4"/>
                <a:stretch>
                  <a:fillRect l="-325" b="-55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87108046"/>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6C38CC0-98F9-49CF-A28C-7DCFCB71B500}"/>
              </a:ext>
            </a:extLst>
          </p:cNvPr>
          <p:cNvSpPr/>
          <p:nvPr/>
        </p:nvSpPr>
        <p:spPr>
          <a:xfrm>
            <a:off x="0" y="-58738"/>
            <a:ext cx="12192000" cy="373063"/>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a:extLst>
              <a:ext uri="{FF2B5EF4-FFF2-40B4-BE49-F238E27FC236}">
                <a16:creationId xmlns:a16="http://schemas.microsoft.com/office/drawing/2014/main" id="{F71400F6-5E6D-4C17-9CC8-5E2A93A1FB67}"/>
              </a:ext>
            </a:extLst>
          </p:cNvPr>
          <p:cNvSpPr/>
          <p:nvPr/>
        </p:nvSpPr>
        <p:spPr>
          <a:xfrm>
            <a:off x="10439400" y="6523038"/>
            <a:ext cx="1752600" cy="3349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矩形 3">
            <a:extLst>
              <a:ext uri="{FF2B5EF4-FFF2-40B4-BE49-F238E27FC236}">
                <a16:creationId xmlns:a16="http://schemas.microsoft.com/office/drawing/2014/main" id="{A225AC64-B085-4242-982D-49A965C03576}"/>
              </a:ext>
            </a:extLst>
          </p:cNvPr>
          <p:cNvSpPr/>
          <p:nvPr/>
        </p:nvSpPr>
        <p:spPr>
          <a:xfrm>
            <a:off x="0" y="6523038"/>
            <a:ext cx="10439400" cy="3349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文本框 6">
            <a:extLst>
              <a:ext uri="{FF2B5EF4-FFF2-40B4-BE49-F238E27FC236}">
                <a16:creationId xmlns:a16="http://schemas.microsoft.com/office/drawing/2014/main" id="{86A03C82-2B0E-4A62-88DE-20D6AF559FD7}"/>
              </a:ext>
            </a:extLst>
          </p:cNvPr>
          <p:cNvSpPr txBox="1"/>
          <p:nvPr/>
        </p:nvSpPr>
        <p:spPr>
          <a:xfrm>
            <a:off x="2751138" y="430213"/>
            <a:ext cx="6689725" cy="923925"/>
          </a:xfrm>
          <a:prstGeom prst="rect">
            <a:avLst/>
          </a:prstGeom>
          <a:noFill/>
        </p:spPr>
        <p:txBody>
          <a:bodyPr>
            <a:spAutoFit/>
          </a:bodyPr>
          <a:lstStyle/>
          <a:p>
            <a:pPr algn="ctr" eaLnBrk="1" fontAlgn="auto" hangingPunct="1">
              <a:spcBef>
                <a:spcPts val="0"/>
              </a:spcBef>
              <a:spcAft>
                <a:spcPts val="0"/>
              </a:spcAft>
              <a:defRPr/>
            </a:pPr>
            <a:r>
              <a:rPr lang="zh-CN" altLang="en-US" sz="5400" dirty="0">
                <a:solidFill>
                  <a:srgbClr val="044875"/>
                </a:solidFill>
                <a:latin typeface="+mj-lt"/>
                <a:ea typeface="+mn-ea"/>
              </a:rPr>
              <a:t>目录</a:t>
            </a:r>
          </a:p>
        </p:txBody>
      </p:sp>
      <p:grpSp>
        <p:nvGrpSpPr>
          <p:cNvPr id="5126" name="组合 162">
            <a:extLst>
              <a:ext uri="{FF2B5EF4-FFF2-40B4-BE49-F238E27FC236}">
                <a16:creationId xmlns:a16="http://schemas.microsoft.com/office/drawing/2014/main" id="{0FF24243-82B8-4834-8F2A-7F502BF27A47}"/>
              </a:ext>
            </a:extLst>
          </p:cNvPr>
          <p:cNvGrpSpPr>
            <a:grpSpLocks/>
          </p:cNvGrpSpPr>
          <p:nvPr/>
        </p:nvGrpSpPr>
        <p:grpSpPr bwMode="auto">
          <a:xfrm>
            <a:off x="3465513" y="1277938"/>
            <a:ext cx="5260975" cy="376237"/>
            <a:chOff x="3455443" y="1512024"/>
            <a:chExt cx="5263600" cy="375186"/>
          </a:xfrm>
        </p:grpSpPr>
        <p:sp>
          <p:nvSpPr>
            <p:cNvPr id="155" name="文本框 154">
              <a:extLst>
                <a:ext uri="{FF2B5EF4-FFF2-40B4-BE49-F238E27FC236}">
                  <a16:creationId xmlns:a16="http://schemas.microsoft.com/office/drawing/2014/main" id="{C5913E71-7FB6-4EF2-B148-7B236257D3FD}"/>
                </a:ext>
              </a:extLst>
            </p:cNvPr>
            <p:cNvSpPr txBox="1"/>
            <p:nvPr/>
          </p:nvSpPr>
          <p:spPr>
            <a:xfrm>
              <a:off x="3455443" y="1518356"/>
              <a:ext cx="5263600" cy="368854"/>
            </a:xfrm>
            <a:prstGeom prst="rect">
              <a:avLst/>
            </a:prstGeom>
            <a:noFill/>
          </p:spPr>
          <p:txBody>
            <a:bodyPr>
              <a:spAutoFit/>
            </a:bodyPr>
            <a:lstStyle/>
            <a:p>
              <a:pPr algn="ctr" eaLnBrk="1" fontAlgn="auto" hangingPunct="1">
                <a:spcBef>
                  <a:spcPts val="0"/>
                </a:spcBef>
                <a:spcAft>
                  <a:spcPts val="0"/>
                </a:spcAft>
                <a:defRPr/>
              </a:pPr>
              <a:endParaRPr lang="zh-CN" altLang="en-US" dirty="0">
                <a:solidFill>
                  <a:srgbClr val="044875"/>
                </a:solidFill>
                <a:latin typeface="+mj-lt"/>
                <a:ea typeface="+mn-ea"/>
              </a:endParaRPr>
            </a:p>
          </p:txBody>
        </p:sp>
        <p:cxnSp>
          <p:nvCxnSpPr>
            <p:cNvPr id="157" name="直接连接符 156">
              <a:extLst>
                <a:ext uri="{FF2B5EF4-FFF2-40B4-BE49-F238E27FC236}">
                  <a16:creationId xmlns:a16="http://schemas.microsoft.com/office/drawing/2014/main" id="{8F4E955B-A25A-4C06-8178-2E68A9A42FAF}"/>
                </a:ext>
              </a:extLst>
            </p:cNvPr>
            <p:cNvCxnSpPr/>
            <p:nvPr/>
          </p:nvCxnSpPr>
          <p:spPr>
            <a:xfrm flipV="1">
              <a:off x="3700040" y="1512024"/>
              <a:ext cx="4774406" cy="0"/>
            </a:xfrm>
            <a:prstGeom prst="line">
              <a:avLst/>
            </a:prstGeom>
            <a:ln w="25400">
              <a:solidFill>
                <a:srgbClr val="044875"/>
              </a:solidFill>
            </a:ln>
          </p:spPr>
          <p:style>
            <a:lnRef idx="1">
              <a:schemeClr val="accent1"/>
            </a:lnRef>
            <a:fillRef idx="0">
              <a:schemeClr val="accent1"/>
            </a:fillRef>
            <a:effectRef idx="0">
              <a:schemeClr val="accent1"/>
            </a:effectRef>
            <a:fontRef idx="minor">
              <a:schemeClr val="tx1"/>
            </a:fontRef>
          </p:style>
        </p:cxnSp>
      </p:grpSp>
      <p:grpSp>
        <p:nvGrpSpPr>
          <p:cNvPr id="86" name="组合 34">
            <a:extLst>
              <a:ext uri="{FF2B5EF4-FFF2-40B4-BE49-F238E27FC236}">
                <a16:creationId xmlns:a16="http://schemas.microsoft.com/office/drawing/2014/main" id="{91491749-F3AA-4C6C-A76B-4EC1F22B94A5}"/>
              </a:ext>
            </a:extLst>
          </p:cNvPr>
          <p:cNvGrpSpPr>
            <a:grpSpLocks/>
          </p:cNvGrpSpPr>
          <p:nvPr/>
        </p:nvGrpSpPr>
        <p:grpSpPr bwMode="auto">
          <a:xfrm>
            <a:off x="484115" y="2093692"/>
            <a:ext cx="5611885" cy="666397"/>
            <a:chOff x="6298049" y="1397569"/>
            <a:chExt cx="4842391" cy="712882"/>
          </a:xfrm>
        </p:grpSpPr>
        <p:sp>
          <p:nvSpPr>
            <p:cNvPr id="87" name="Freeform 74">
              <a:extLst>
                <a:ext uri="{FF2B5EF4-FFF2-40B4-BE49-F238E27FC236}">
                  <a16:creationId xmlns:a16="http://schemas.microsoft.com/office/drawing/2014/main" id="{3FA0F290-39DE-4FCD-B89F-BF87AFAD8CF9}"/>
                </a:ext>
              </a:extLst>
            </p:cNvPr>
            <p:cNvSpPr>
              <a:spLocks noEditPoints="1"/>
            </p:cNvSpPr>
            <p:nvPr/>
          </p:nvSpPr>
          <p:spPr bwMode="auto">
            <a:xfrm>
              <a:off x="7321760" y="1592857"/>
              <a:ext cx="538044" cy="35088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25000"/>
              </a:schemeClr>
            </a:solidFill>
            <a:ln>
              <a:noFill/>
            </a:ln>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88" name="文本框 20">
              <a:extLst>
                <a:ext uri="{FF2B5EF4-FFF2-40B4-BE49-F238E27FC236}">
                  <a16:creationId xmlns:a16="http://schemas.microsoft.com/office/drawing/2014/main" id="{DE7DB424-4328-4D23-9CD0-05B9B2E5FA15}"/>
                </a:ext>
              </a:extLst>
            </p:cNvPr>
            <p:cNvSpPr txBox="1">
              <a:spLocks noChangeArrowheads="1"/>
            </p:cNvSpPr>
            <p:nvPr/>
          </p:nvSpPr>
          <p:spPr bwMode="auto">
            <a:xfrm>
              <a:off x="8159803" y="1576573"/>
              <a:ext cx="2864874" cy="395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1800" dirty="0">
                  <a:solidFill>
                    <a:srgbClr val="044875"/>
                  </a:solidFill>
                  <a:latin typeface="微软雅黑" panose="020B0503020204020204" pitchFamily="34" charset="-122"/>
                  <a:ea typeface="微软雅黑" panose="020B0503020204020204" pitchFamily="34" charset="-122"/>
                </a:rPr>
                <a:t>概述</a:t>
              </a:r>
            </a:p>
          </p:txBody>
        </p:sp>
        <p:sp>
          <p:nvSpPr>
            <p:cNvPr id="89" name="矩形 88">
              <a:extLst>
                <a:ext uri="{FF2B5EF4-FFF2-40B4-BE49-F238E27FC236}">
                  <a16:creationId xmlns:a16="http://schemas.microsoft.com/office/drawing/2014/main" id="{90A72BDF-ABA1-4B27-B754-C7BE4E4A4D5A}"/>
                </a:ext>
              </a:extLst>
            </p:cNvPr>
            <p:cNvSpPr/>
            <p:nvPr/>
          </p:nvSpPr>
          <p:spPr>
            <a:xfrm>
              <a:off x="7180504" y="1397569"/>
              <a:ext cx="3959936"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90" name="直接连接符 89">
              <a:extLst>
                <a:ext uri="{FF2B5EF4-FFF2-40B4-BE49-F238E27FC236}">
                  <a16:creationId xmlns:a16="http://schemas.microsoft.com/office/drawing/2014/main" id="{DF804409-0C37-49BD-AAFC-6C3661543A10}"/>
                </a:ext>
              </a:extLst>
            </p:cNvPr>
            <p:cNvCxnSpPr/>
            <p:nvPr/>
          </p:nvCxnSpPr>
          <p:spPr>
            <a:xfrm flipH="1">
              <a:off x="8045500" y="1397569"/>
              <a:ext cx="12697" cy="712882"/>
            </a:xfrm>
            <a:prstGeom prst="line">
              <a:avLst/>
            </a:prstGeom>
            <a:ln w="25400">
              <a:solidFill>
                <a:srgbClr val="044875"/>
              </a:solidFill>
              <a:prstDash val="dash"/>
            </a:ln>
          </p:spPr>
          <p:style>
            <a:lnRef idx="1">
              <a:schemeClr val="accent1"/>
            </a:lnRef>
            <a:fillRef idx="0">
              <a:schemeClr val="accent1"/>
            </a:fillRef>
            <a:effectRef idx="0">
              <a:schemeClr val="accent1"/>
            </a:effectRef>
            <a:fontRef idx="minor">
              <a:schemeClr val="tx1"/>
            </a:fontRef>
          </p:style>
        </p:cxnSp>
        <p:grpSp>
          <p:nvGrpSpPr>
            <p:cNvPr id="91" name="组合 68">
              <a:extLst>
                <a:ext uri="{FF2B5EF4-FFF2-40B4-BE49-F238E27FC236}">
                  <a16:creationId xmlns:a16="http://schemas.microsoft.com/office/drawing/2014/main" id="{F2F6CC48-27C1-4A76-9AF1-605CCAB534C9}"/>
                </a:ext>
              </a:extLst>
            </p:cNvPr>
            <p:cNvGrpSpPr>
              <a:grpSpLocks/>
            </p:cNvGrpSpPr>
            <p:nvPr/>
          </p:nvGrpSpPr>
          <p:grpSpPr bwMode="auto">
            <a:xfrm>
              <a:off x="6298049" y="1397569"/>
              <a:ext cx="919239" cy="712882"/>
              <a:chOff x="6191369" y="1397569"/>
              <a:chExt cx="919239" cy="712882"/>
            </a:xfrm>
          </p:grpSpPr>
          <p:sp>
            <p:nvSpPr>
              <p:cNvPr id="92" name="矩形 91">
                <a:extLst>
                  <a:ext uri="{FF2B5EF4-FFF2-40B4-BE49-F238E27FC236}">
                    <a16:creationId xmlns:a16="http://schemas.microsoft.com/office/drawing/2014/main" id="{FAE6ED3A-1D74-4DB0-917C-CD8E39A0A35A}"/>
                  </a:ext>
                </a:extLst>
              </p:cNvPr>
              <p:cNvSpPr/>
              <p:nvPr/>
            </p:nvSpPr>
            <p:spPr>
              <a:xfrm>
                <a:off x="6294533" y="1397569"/>
                <a:ext cx="712631"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3" name="文本框 18">
                <a:extLst>
                  <a:ext uri="{FF2B5EF4-FFF2-40B4-BE49-F238E27FC236}">
                    <a16:creationId xmlns:a16="http://schemas.microsoft.com/office/drawing/2014/main" id="{1320A926-A781-41B2-9C01-065FE09F99FA}"/>
                  </a:ext>
                </a:extLst>
              </p:cNvPr>
              <p:cNvSpPr txBox="1">
                <a:spLocks noChangeArrowheads="1"/>
              </p:cNvSpPr>
              <p:nvPr/>
            </p:nvSpPr>
            <p:spPr bwMode="auto">
              <a:xfrm>
                <a:off x="6191369" y="1397569"/>
                <a:ext cx="91923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3600" dirty="0">
                    <a:solidFill>
                      <a:srgbClr val="044875"/>
                    </a:solidFill>
                    <a:latin typeface="Impact" panose="020B0806030902050204" pitchFamily="34" charset="0"/>
                  </a:rPr>
                  <a:t>01</a:t>
                </a:r>
                <a:endParaRPr lang="zh-CN" altLang="en-US" sz="3600">
                  <a:solidFill>
                    <a:srgbClr val="044875"/>
                  </a:solidFill>
                  <a:latin typeface="Impact" panose="020B0806030902050204" pitchFamily="34" charset="0"/>
                </a:endParaRPr>
              </a:p>
            </p:txBody>
          </p:sp>
        </p:grpSp>
      </p:grpSp>
      <p:grpSp>
        <p:nvGrpSpPr>
          <p:cNvPr id="94" name="组合 42">
            <a:extLst>
              <a:ext uri="{FF2B5EF4-FFF2-40B4-BE49-F238E27FC236}">
                <a16:creationId xmlns:a16="http://schemas.microsoft.com/office/drawing/2014/main" id="{42971CB9-173E-4E3C-8B83-FDCCA733C32B}"/>
              </a:ext>
            </a:extLst>
          </p:cNvPr>
          <p:cNvGrpSpPr>
            <a:grpSpLocks/>
          </p:cNvGrpSpPr>
          <p:nvPr/>
        </p:nvGrpSpPr>
        <p:grpSpPr bwMode="auto">
          <a:xfrm>
            <a:off x="473567" y="3644326"/>
            <a:ext cx="6047157" cy="680197"/>
            <a:chOff x="309691" y="3938645"/>
            <a:chExt cx="5226381" cy="712882"/>
          </a:xfrm>
        </p:grpSpPr>
        <p:grpSp>
          <p:nvGrpSpPr>
            <p:cNvPr id="95" name="组合 79">
              <a:extLst>
                <a:ext uri="{FF2B5EF4-FFF2-40B4-BE49-F238E27FC236}">
                  <a16:creationId xmlns:a16="http://schemas.microsoft.com/office/drawing/2014/main" id="{E391CA2E-A034-44C8-BC3F-6EF846B62B9B}"/>
                </a:ext>
              </a:extLst>
            </p:cNvPr>
            <p:cNvGrpSpPr>
              <a:grpSpLocks/>
            </p:cNvGrpSpPr>
            <p:nvPr/>
          </p:nvGrpSpPr>
          <p:grpSpPr bwMode="auto">
            <a:xfrm>
              <a:off x="309691" y="3938645"/>
              <a:ext cx="5226381" cy="712882"/>
              <a:chOff x="6298049" y="1397569"/>
              <a:chExt cx="5226381" cy="712882"/>
            </a:xfrm>
          </p:grpSpPr>
          <p:sp>
            <p:nvSpPr>
              <p:cNvPr id="97" name="文本框 81">
                <a:extLst>
                  <a:ext uri="{FF2B5EF4-FFF2-40B4-BE49-F238E27FC236}">
                    <a16:creationId xmlns:a16="http://schemas.microsoft.com/office/drawing/2014/main" id="{AC775AF9-D50D-4B4A-A17D-C296E87E5414}"/>
                  </a:ext>
                </a:extLst>
              </p:cNvPr>
              <p:cNvSpPr txBox="1">
                <a:spLocks noChangeArrowheads="1"/>
              </p:cNvSpPr>
              <p:nvPr/>
            </p:nvSpPr>
            <p:spPr bwMode="auto">
              <a:xfrm>
                <a:off x="7715414" y="1546309"/>
                <a:ext cx="3809016" cy="38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1800" dirty="0">
                    <a:solidFill>
                      <a:srgbClr val="044875"/>
                    </a:solidFill>
                    <a:latin typeface="微软雅黑" panose="020B0503020204020204" pitchFamily="34" charset="-122"/>
                    <a:ea typeface="微软雅黑" panose="020B0503020204020204" pitchFamily="34" charset="-122"/>
                  </a:rPr>
                  <a:t>命名实体识别语料库</a:t>
                </a:r>
              </a:p>
            </p:txBody>
          </p:sp>
          <p:sp>
            <p:nvSpPr>
              <p:cNvPr id="98" name="矩形 97">
                <a:extLst>
                  <a:ext uri="{FF2B5EF4-FFF2-40B4-BE49-F238E27FC236}">
                    <a16:creationId xmlns:a16="http://schemas.microsoft.com/office/drawing/2014/main" id="{0A75723E-4618-474E-B5AE-90626A838188}"/>
                  </a:ext>
                </a:extLst>
              </p:cNvPr>
              <p:cNvSpPr/>
              <p:nvPr/>
            </p:nvSpPr>
            <p:spPr>
              <a:xfrm>
                <a:off x="7180504" y="1397569"/>
                <a:ext cx="3959936"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99" name="直接连接符 98">
                <a:extLst>
                  <a:ext uri="{FF2B5EF4-FFF2-40B4-BE49-F238E27FC236}">
                    <a16:creationId xmlns:a16="http://schemas.microsoft.com/office/drawing/2014/main" id="{9ED4167A-A3DD-4AF5-912E-8E49890744AF}"/>
                  </a:ext>
                </a:extLst>
              </p:cNvPr>
              <p:cNvCxnSpPr/>
              <p:nvPr/>
            </p:nvCxnSpPr>
            <p:spPr>
              <a:xfrm flipH="1">
                <a:off x="8045500" y="1397569"/>
                <a:ext cx="12697" cy="712882"/>
              </a:xfrm>
              <a:prstGeom prst="line">
                <a:avLst/>
              </a:prstGeom>
              <a:ln w="25400">
                <a:solidFill>
                  <a:srgbClr val="044875"/>
                </a:solidFill>
                <a:prstDash val="dash"/>
              </a:ln>
            </p:spPr>
            <p:style>
              <a:lnRef idx="1">
                <a:schemeClr val="accent1"/>
              </a:lnRef>
              <a:fillRef idx="0">
                <a:schemeClr val="accent1"/>
              </a:fillRef>
              <a:effectRef idx="0">
                <a:schemeClr val="accent1"/>
              </a:effectRef>
              <a:fontRef idx="minor">
                <a:schemeClr val="tx1"/>
              </a:fontRef>
            </p:style>
          </p:cxnSp>
          <p:grpSp>
            <p:nvGrpSpPr>
              <p:cNvPr id="100" name="组合 84">
                <a:extLst>
                  <a:ext uri="{FF2B5EF4-FFF2-40B4-BE49-F238E27FC236}">
                    <a16:creationId xmlns:a16="http://schemas.microsoft.com/office/drawing/2014/main" id="{25657253-D3B7-4F92-9F18-32EC0D1640D8}"/>
                  </a:ext>
                </a:extLst>
              </p:cNvPr>
              <p:cNvGrpSpPr>
                <a:grpSpLocks/>
              </p:cNvGrpSpPr>
              <p:nvPr/>
            </p:nvGrpSpPr>
            <p:grpSpPr bwMode="auto">
              <a:xfrm>
                <a:off x="6298049" y="1397569"/>
                <a:ext cx="919239" cy="712882"/>
                <a:chOff x="6191369" y="1397569"/>
                <a:chExt cx="919239" cy="712882"/>
              </a:xfrm>
            </p:grpSpPr>
            <p:sp>
              <p:nvSpPr>
                <p:cNvPr id="101" name="矩形 100">
                  <a:extLst>
                    <a:ext uri="{FF2B5EF4-FFF2-40B4-BE49-F238E27FC236}">
                      <a16:creationId xmlns:a16="http://schemas.microsoft.com/office/drawing/2014/main" id="{806E615F-8996-4061-823C-5C00B883705C}"/>
                    </a:ext>
                  </a:extLst>
                </p:cNvPr>
                <p:cNvSpPr/>
                <p:nvPr/>
              </p:nvSpPr>
              <p:spPr>
                <a:xfrm>
                  <a:off x="6294534" y="1397569"/>
                  <a:ext cx="712630"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2" name="文本框 86">
                  <a:extLst>
                    <a:ext uri="{FF2B5EF4-FFF2-40B4-BE49-F238E27FC236}">
                      <a16:creationId xmlns:a16="http://schemas.microsoft.com/office/drawing/2014/main" id="{AB067044-D72E-4222-8629-EE4C29FAEC89}"/>
                    </a:ext>
                  </a:extLst>
                </p:cNvPr>
                <p:cNvSpPr txBox="1">
                  <a:spLocks noChangeArrowheads="1"/>
                </p:cNvSpPr>
                <p:nvPr/>
              </p:nvSpPr>
              <p:spPr bwMode="auto">
                <a:xfrm>
                  <a:off x="6191369" y="1444421"/>
                  <a:ext cx="91923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3600" dirty="0">
                      <a:solidFill>
                        <a:srgbClr val="044875"/>
                      </a:solidFill>
                      <a:latin typeface="Impact" panose="020B0806030902050204" pitchFamily="34" charset="0"/>
                    </a:rPr>
                    <a:t>03</a:t>
                  </a:r>
                  <a:endParaRPr lang="zh-CN" altLang="en-US" sz="3600" dirty="0">
                    <a:solidFill>
                      <a:srgbClr val="044875"/>
                    </a:solidFill>
                    <a:latin typeface="Impact" panose="020B0806030902050204" pitchFamily="34" charset="0"/>
                  </a:endParaRPr>
                </a:p>
              </p:txBody>
            </p:sp>
          </p:grpSp>
        </p:grpSp>
        <p:sp>
          <p:nvSpPr>
            <p:cNvPr id="96" name="Freeform 71">
              <a:extLst>
                <a:ext uri="{FF2B5EF4-FFF2-40B4-BE49-F238E27FC236}">
                  <a16:creationId xmlns:a16="http://schemas.microsoft.com/office/drawing/2014/main" id="{1C3AF938-C276-4F3E-83AC-FCF770EFA92E}"/>
                </a:ext>
              </a:extLst>
            </p:cNvPr>
            <p:cNvSpPr>
              <a:spLocks noEditPoints="1"/>
            </p:cNvSpPr>
            <p:nvPr/>
          </p:nvSpPr>
          <p:spPr bwMode="auto">
            <a:xfrm>
              <a:off x="1344512" y="4024381"/>
              <a:ext cx="511062" cy="541409"/>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25000"/>
              </a:schemeClr>
            </a:solidFill>
            <a:ln>
              <a:noFill/>
            </a:ln>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grpSp>
      <p:grpSp>
        <p:nvGrpSpPr>
          <p:cNvPr id="103" name="组合 60">
            <a:extLst>
              <a:ext uri="{FF2B5EF4-FFF2-40B4-BE49-F238E27FC236}">
                <a16:creationId xmlns:a16="http://schemas.microsoft.com/office/drawing/2014/main" id="{FDCB245F-0E43-405B-83D3-216D6A38BA05}"/>
              </a:ext>
            </a:extLst>
          </p:cNvPr>
          <p:cNvGrpSpPr>
            <a:grpSpLocks/>
          </p:cNvGrpSpPr>
          <p:nvPr/>
        </p:nvGrpSpPr>
        <p:grpSpPr bwMode="auto">
          <a:xfrm>
            <a:off x="473567" y="2854512"/>
            <a:ext cx="5613724" cy="666398"/>
            <a:chOff x="309691" y="2998271"/>
            <a:chExt cx="4842391" cy="712882"/>
          </a:xfrm>
        </p:grpSpPr>
        <p:grpSp>
          <p:nvGrpSpPr>
            <p:cNvPr id="104" name="组合 71">
              <a:extLst>
                <a:ext uri="{FF2B5EF4-FFF2-40B4-BE49-F238E27FC236}">
                  <a16:creationId xmlns:a16="http://schemas.microsoft.com/office/drawing/2014/main" id="{D587E04E-8581-462E-A74E-0E8155B6C049}"/>
                </a:ext>
              </a:extLst>
            </p:cNvPr>
            <p:cNvGrpSpPr>
              <a:grpSpLocks/>
            </p:cNvGrpSpPr>
            <p:nvPr/>
          </p:nvGrpSpPr>
          <p:grpSpPr bwMode="auto">
            <a:xfrm>
              <a:off x="309691" y="2998271"/>
              <a:ext cx="4842391" cy="712882"/>
              <a:chOff x="6298049" y="1397569"/>
              <a:chExt cx="4842391" cy="712882"/>
            </a:xfrm>
          </p:grpSpPr>
          <p:sp>
            <p:nvSpPr>
              <p:cNvPr id="106" name="文本框 73">
                <a:extLst>
                  <a:ext uri="{FF2B5EF4-FFF2-40B4-BE49-F238E27FC236}">
                    <a16:creationId xmlns:a16="http://schemas.microsoft.com/office/drawing/2014/main" id="{EE95C3B5-31FB-40E6-8291-859E2595BB3B}"/>
                  </a:ext>
                </a:extLst>
              </p:cNvPr>
              <p:cNvSpPr txBox="1">
                <a:spLocks noChangeArrowheads="1"/>
              </p:cNvSpPr>
              <p:nvPr/>
            </p:nvSpPr>
            <p:spPr bwMode="auto">
              <a:xfrm>
                <a:off x="8001058" y="1535731"/>
                <a:ext cx="3080656" cy="395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1800" dirty="0">
                    <a:solidFill>
                      <a:srgbClr val="044875"/>
                    </a:solidFill>
                    <a:latin typeface="微软雅黑" panose="020B0503020204020204" pitchFamily="34" charset="-122"/>
                    <a:ea typeface="微软雅黑" panose="020B0503020204020204" pitchFamily="34" charset="-122"/>
                  </a:rPr>
                  <a:t>基于规则的命名实体识别</a:t>
                </a:r>
              </a:p>
            </p:txBody>
          </p:sp>
          <p:sp>
            <p:nvSpPr>
              <p:cNvPr id="107" name="矩形 106">
                <a:extLst>
                  <a:ext uri="{FF2B5EF4-FFF2-40B4-BE49-F238E27FC236}">
                    <a16:creationId xmlns:a16="http://schemas.microsoft.com/office/drawing/2014/main" id="{46BCB18E-E1A7-4327-BBA8-35BA967C505C}"/>
                  </a:ext>
                </a:extLst>
              </p:cNvPr>
              <p:cNvSpPr/>
              <p:nvPr/>
            </p:nvSpPr>
            <p:spPr>
              <a:xfrm>
                <a:off x="7180504" y="1397569"/>
                <a:ext cx="3959936"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108" name="直接连接符 107">
                <a:extLst>
                  <a:ext uri="{FF2B5EF4-FFF2-40B4-BE49-F238E27FC236}">
                    <a16:creationId xmlns:a16="http://schemas.microsoft.com/office/drawing/2014/main" id="{547CE9CC-7FB8-4DD0-BD97-8D72669DEBA8}"/>
                  </a:ext>
                </a:extLst>
              </p:cNvPr>
              <p:cNvCxnSpPr/>
              <p:nvPr/>
            </p:nvCxnSpPr>
            <p:spPr>
              <a:xfrm flipH="1">
                <a:off x="8045500" y="1397569"/>
                <a:ext cx="12697" cy="712882"/>
              </a:xfrm>
              <a:prstGeom prst="line">
                <a:avLst/>
              </a:prstGeom>
              <a:ln w="25400">
                <a:solidFill>
                  <a:srgbClr val="044875"/>
                </a:solidFill>
                <a:prstDash val="dash"/>
              </a:ln>
            </p:spPr>
            <p:style>
              <a:lnRef idx="1">
                <a:schemeClr val="accent1"/>
              </a:lnRef>
              <a:fillRef idx="0">
                <a:schemeClr val="accent1"/>
              </a:fillRef>
              <a:effectRef idx="0">
                <a:schemeClr val="accent1"/>
              </a:effectRef>
              <a:fontRef idx="minor">
                <a:schemeClr val="tx1"/>
              </a:fontRef>
            </p:style>
          </p:cxnSp>
          <p:grpSp>
            <p:nvGrpSpPr>
              <p:cNvPr id="109" name="组合 76">
                <a:extLst>
                  <a:ext uri="{FF2B5EF4-FFF2-40B4-BE49-F238E27FC236}">
                    <a16:creationId xmlns:a16="http://schemas.microsoft.com/office/drawing/2014/main" id="{3CB0EFA3-B64D-4474-A8DF-F54A2527E880}"/>
                  </a:ext>
                </a:extLst>
              </p:cNvPr>
              <p:cNvGrpSpPr>
                <a:grpSpLocks/>
              </p:cNvGrpSpPr>
              <p:nvPr/>
            </p:nvGrpSpPr>
            <p:grpSpPr bwMode="auto">
              <a:xfrm>
                <a:off x="6298049" y="1397569"/>
                <a:ext cx="919239" cy="712882"/>
                <a:chOff x="6191369" y="1397569"/>
                <a:chExt cx="919239" cy="712882"/>
              </a:xfrm>
            </p:grpSpPr>
            <p:sp>
              <p:nvSpPr>
                <p:cNvPr id="110" name="矩形 109">
                  <a:extLst>
                    <a:ext uri="{FF2B5EF4-FFF2-40B4-BE49-F238E27FC236}">
                      <a16:creationId xmlns:a16="http://schemas.microsoft.com/office/drawing/2014/main" id="{B796B988-A7FF-43F6-BCD7-30F1DD4DE416}"/>
                    </a:ext>
                  </a:extLst>
                </p:cNvPr>
                <p:cNvSpPr/>
                <p:nvPr/>
              </p:nvSpPr>
              <p:spPr>
                <a:xfrm>
                  <a:off x="6294533" y="1397569"/>
                  <a:ext cx="712631"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1" name="文本框 78">
                  <a:extLst>
                    <a:ext uri="{FF2B5EF4-FFF2-40B4-BE49-F238E27FC236}">
                      <a16:creationId xmlns:a16="http://schemas.microsoft.com/office/drawing/2014/main" id="{19EEA138-1485-40E2-94B6-9D0E09233660}"/>
                    </a:ext>
                  </a:extLst>
                </p:cNvPr>
                <p:cNvSpPr txBox="1">
                  <a:spLocks noChangeArrowheads="1"/>
                </p:cNvSpPr>
                <p:nvPr/>
              </p:nvSpPr>
              <p:spPr bwMode="auto">
                <a:xfrm>
                  <a:off x="6191369" y="1397569"/>
                  <a:ext cx="91923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3600" dirty="0">
                      <a:solidFill>
                        <a:srgbClr val="044875"/>
                      </a:solidFill>
                      <a:latin typeface="Impact" panose="020B0806030902050204" pitchFamily="34" charset="0"/>
                    </a:rPr>
                    <a:t>02</a:t>
                  </a:r>
                  <a:endParaRPr lang="zh-CN" altLang="en-US" sz="3600">
                    <a:solidFill>
                      <a:srgbClr val="044875"/>
                    </a:solidFill>
                    <a:latin typeface="Impact" panose="020B0806030902050204" pitchFamily="34" charset="0"/>
                  </a:endParaRPr>
                </a:p>
              </p:txBody>
            </p:sp>
          </p:grpSp>
        </p:grpSp>
        <p:sp>
          <p:nvSpPr>
            <p:cNvPr id="105" name="Freeform 30">
              <a:extLst>
                <a:ext uri="{FF2B5EF4-FFF2-40B4-BE49-F238E27FC236}">
                  <a16:creationId xmlns:a16="http://schemas.microsoft.com/office/drawing/2014/main" id="{5AFCFEC1-336B-4C39-BACA-2D3292A6AE52}"/>
                </a:ext>
              </a:extLst>
            </p:cNvPr>
            <p:cNvSpPr>
              <a:spLocks noEditPoints="1"/>
            </p:cNvSpPr>
            <p:nvPr/>
          </p:nvSpPr>
          <p:spPr bwMode="auto">
            <a:xfrm>
              <a:off x="1401649" y="3137989"/>
              <a:ext cx="401548" cy="528708"/>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25000"/>
              </a:schemeClr>
            </a:solidFill>
            <a:ln>
              <a:noFill/>
            </a:ln>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grpSp>
      <p:grpSp>
        <p:nvGrpSpPr>
          <p:cNvPr id="112" name="组合 115">
            <a:extLst>
              <a:ext uri="{FF2B5EF4-FFF2-40B4-BE49-F238E27FC236}">
                <a16:creationId xmlns:a16="http://schemas.microsoft.com/office/drawing/2014/main" id="{E849D2F6-B928-452E-A44F-3F03EA40E42F}"/>
              </a:ext>
            </a:extLst>
          </p:cNvPr>
          <p:cNvGrpSpPr>
            <a:grpSpLocks/>
          </p:cNvGrpSpPr>
          <p:nvPr/>
        </p:nvGrpSpPr>
        <p:grpSpPr bwMode="auto">
          <a:xfrm>
            <a:off x="473567" y="4414821"/>
            <a:ext cx="5612114" cy="666398"/>
            <a:chOff x="6298049" y="1397569"/>
            <a:chExt cx="4842391" cy="712882"/>
          </a:xfrm>
        </p:grpSpPr>
        <p:sp>
          <p:nvSpPr>
            <p:cNvPr id="113" name="文本框 133">
              <a:extLst>
                <a:ext uri="{FF2B5EF4-FFF2-40B4-BE49-F238E27FC236}">
                  <a16:creationId xmlns:a16="http://schemas.microsoft.com/office/drawing/2014/main" id="{ED97A7F1-88A9-4D2A-9C9D-601D7D9BCDFE}"/>
                </a:ext>
              </a:extLst>
            </p:cNvPr>
            <p:cNvSpPr txBox="1">
              <a:spLocks noChangeArrowheads="1"/>
            </p:cNvSpPr>
            <p:nvPr/>
          </p:nvSpPr>
          <p:spPr bwMode="auto">
            <a:xfrm>
              <a:off x="8042620" y="1419036"/>
              <a:ext cx="3093354" cy="691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1800" dirty="0">
                  <a:solidFill>
                    <a:srgbClr val="044875"/>
                  </a:solidFill>
                  <a:latin typeface="微软雅黑" panose="020B0503020204020204" pitchFamily="34" charset="-122"/>
                  <a:ea typeface="微软雅黑" panose="020B0503020204020204" pitchFamily="34" charset="-122"/>
                </a:rPr>
                <a:t>基于层叠隐马尔可夫模型的角色标注框架</a:t>
              </a:r>
            </a:p>
          </p:txBody>
        </p:sp>
        <p:sp>
          <p:nvSpPr>
            <p:cNvPr id="114" name="矩形 113">
              <a:extLst>
                <a:ext uri="{FF2B5EF4-FFF2-40B4-BE49-F238E27FC236}">
                  <a16:creationId xmlns:a16="http://schemas.microsoft.com/office/drawing/2014/main" id="{C6C77AB8-975C-4231-94D1-1E4AF8E247DC}"/>
                </a:ext>
              </a:extLst>
            </p:cNvPr>
            <p:cNvSpPr/>
            <p:nvPr/>
          </p:nvSpPr>
          <p:spPr>
            <a:xfrm>
              <a:off x="7180504" y="1397569"/>
              <a:ext cx="3959936"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115" name="直接连接符 114">
              <a:extLst>
                <a:ext uri="{FF2B5EF4-FFF2-40B4-BE49-F238E27FC236}">
                  <a16:creationId xmlns:a16="http://schemas.microsoft.com/office/drawing/2014/main" id="{D3950E98-131F-4743-AA66-DC5B5DE81BBF}"/>
                </a:ext>
              </a:extLst>
            </p:cNvPr>
            <p:cNvCxnSpPr/>
            <p:nvPr/>
          </p:nvCxnSpPr>
          <p:spPr>
            <a:xfrm flipH="1">
              <a:off x="8045500" y="1397569"/>
              <a:ext cx="12697" cy="712882"/>
            </a:xfrm>
            <a:prstGeom prst="line">
              <a:avLst/>
            </a:prstGeom>
            <a:ln w="25400">
              <a:solidFill>
                <a:srgbClr val="044875"/>
              </a:solidFill>
              <a:prstDash val="dash"/>
            </a:ln>
          </p:spPr>
          <p:style>
            <a:lnRef idx="1">
              <a:schemeClr val="accent1"/>
            </a:lnRef>
            <a:fillRef idx="0">
              <a:schemeClr val="accent1"/>
            </a:fillRef>
            <a:effectRef idx="0">
              <a:schemeClr val="accent1"/>
            </a:effectRef>
            <a:fontRef idx="minor">
              <a:schemeClr val="tx1"/>
            </a:fontRef>
          </p:style>
        </p:cxnSp>
        <p:grpSp>
          <p:nvGrpSpPr>
            <p:cNvPr id="116" name="组合 136">
              <a:extLst>
                <a:ext uri="{FF2B5EF4-FFF2-40B4-BE49-F238E27FC236}">
                  <a16:creationId xmlns:a16="http://schemas.microsoft.com/office/drawing/2014/main" id="{B4AFAEB8-D3BF-4D4B-A32D-DB5216C40DEC}"/>
                </a:ext>
              </a:extLst>
            </p:cNvPr>
            <p:cNvGrpSpPr>
              <a:grpSpLocks/>
            </p:cNvGrpSpPr>
            <p:nvPr/>
          </p:nvGrpSpPr>
          <p:grpSpPr bwMode="auto">
            <a:xfrm>
              <a:off x="6298049" y="1397569"/>
              <a:ext cx="919239" cy="712882"/>
              <a:chOff x="6191369" y="1397569"/>
              <a:chExt cx="919239" cy="712882"/>
            </a:xfrm>
          </p:grpSpPr>
          <p:sp>
            <p:nvSpPr>
              <p:cNvPr id="117" name="矩形 116">
                <a:extLst>
                  <a:ext uri="{FF2B5EF4-FFF2-40B4-BE49-F238E27FC236}">
                    <a16:creationId xmlns:a16="http://schemas.microsoft.com/office/drawing/2014/main" id="{D725F9E4-7231-45D1-81E0-AEB1E1EFF28E}"/>
                  </a:ext>
                </a:extLst>
              </p:cNvPr>
              <p:cNvSpPr/>
              <p:nvPr/>
            </p:nvSpPr>
            <p:spPr>
              <a:xfrm>
                <a:off x="6294534" y="1397569"/>
                <a:ext cx="712630"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8" name="文本框 138">
                <a:extLst>
                  <a:ext uri="{FF2B5EF4-FFF2-40B4-BE49-F238E27FC236}">
                    <a16:creationId xmlns:a16="http://schemas.microsoft.com/office/drawing/2014/main" id="{F2EBE089-EC8B-4790-A8AF-BA844303A699}"/>
                  </a:ext>
                </a:extLst>
              </p:cNvPr>
              <p:cNvSpPr txBox="1">
                <a:spLocks noChangeArrowheads="1"/>
              </p:cNvSpPr>
              <p:nvPr/>
            </p:nvSpPr>
            <p:spPr bwMode="auto">
              <a:xfrm>
                <a:off x="6191369" y="1397569"/>
                <a:ext cx="91923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3600" dirty="0">
                    <a:solidFill>
                      <a:srgbClr val="044875"/>
                    </a:solidFill>
                    <a:latin typeface="Impact" panose="020B0806030902050204" pitchFamily="34" charset="0"/>
                  </a:rPr>
                  <a:t>04</a:t>
                </a:r>
                <a:endParaRPr lang="zh-CN" altLang="en-US" sz="3600">
                  <a:solidFill>
                    <a:srgbClr val="044875"/>
                  </a:solidFill>
                  <a:latin typeface="Impact" panose="020B0806030902050204" pitchFamily="34" charset="0"/>
                </a:endParaRPr>
              </a:p>
            </p:txBody>
          </p:sp>
        </p:grpSp>
      </p:grpSp>
      <p:grpSp>
        <p:nvGrpSpPr>
          <p:cNvPr id="119" name="组合 115">
            <a:extLst>
              <a:ext uri="{FF2B5EF4-FFF2-40B4-BE49-F238E27FC236}">
                <a16:creationId xmlns:a16="http://schemas.microsoft.com/office/drawing/2014/main" id="{D539EE2F-6C96-45F7-98FD-F9CBDC325BBA}"/>
              </a:ext>
            </a:extLst>
          </p:cNvPr>
          <p:cNvGrpSpPr>
            <a:grpSpLocks/>
          </p:cNvGrpSpPr>
          <p:nvPr/>
        </p:nvGrpSpPr>
        <p:grpSpPr bwMode="auto">
          <a:xfrm>
            <a:off x="6087291" y="2089109"/>
            <a:ext cx="5692128" cy="730110"/>
            <a:chOff x="6298049" y="1397569"/>
            <a:chExt cx="4911431" cy="781038"/>
          </a:xfrm>
        </p:grpSpPr>
        <p:sp>
          <p:nvSpPr>
            <p:cNvPr id="120" name="文本框 133">
              <a:extLst>
                <a:ext uri="{FF2B5EF4-FFF2-40B4-BE49-F238E27FC236}">
                  <a16:creationId xmlns:a16="http://schemas.microsoft.com/office/drawing/2014/main" id="{2BE1BDBB-C28B-4B8F-ACE1-AB5EF92A78CC}"/>
                </a:ext>
              </a:extLst>
            </p:cNvPr>
            <p:cNvSpPr txBox="1">
              <a:spLocks noChangeArrowheads="1"/>
            </p:cNvSpPr>
            <p:nvPr/>
          </p:nvSpPr>
          <p:spPr bwMode="auto">
            <a:xfrm>
              <a:off x="8116126" y="1553929"/>
              <a:ext cx="3093354" cy="395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1800" dirty="0">
                  <a:solidFill>
                    <a:srgbClr val="044875"/>
                  </a:solidFill>
                  <a:latin typeface="微软雅黑" panose="020B0503020204020204" pitchFamily="34" charset="-122"/>
                  <a:ea typeface="微软雅黑" panose="020B0503020204020204" pitchFamily="34" charset="-122"/>
                </a:rPr>
                <a:t>基于序列标注的命名实体识别</a:t>
              </a:r>
            </a:p>
          </p:txBody>
        </p:sp>
        <p:sp>
          <p:nvSpPr>
            <p:cNvPr id="121" name="矩形 120">
              <a:extLst>
                <a:ext uri="{FF2B5EF4-FFF2-40B4-BE49-F238E27FC236}">
                  <a16:creationId xmlns:a16="http://schemas.microsoft.com/office/drawing/2014/main" id="{D8410FF0-908D-4B4F-BD27-0315535AED8A}"/>
                </a:ext>
              </a:extLst>
            </p:cNvPr>
            <p:cNvSpPr/>
            <p:nvPr/>
          </p:nvSpPr>
          <p:spPr>
            <a:xfrm>
              <a:off x="7180504" y="1397569"/>
              <a:ext cx="3959936"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122" name="直接连接符 121">
              <a:extLst>
                <a:ext uri="{FF2B5EF4-FFF2-40B4-BE49-F238E27FC236}">
                  <a16:creationId xmlns:a16="http://schemas.microsoft.com/office/drawing/2014/main" id="{0315530B-B674-461E-A9A1-403595E7C6C8}"/>
                </a:ext>
              </a:extLst>
            </p:cNvPr>
            <p:cNvCxnSpPr/>
            <p:nvPr/>
          </p:nvCxnSpPr>
          <p:spPr>
            <a:xfrm flipH="1">
              <a:off x="8045500" y="1397569"/>
              <a:ext cx="12697" cy="712882"/>
            </a:xfrm>
            <a:prstGeom prst="line">
              <a:avLst/>
            </a:prstGeom>
            <a:ln w="25400">
              <a:solidFill>
                <a:srgbClr val="044875"/>
              </a:solidFill>
              <a:prstDash val="dash"/>
            </a:ln>
          </p:spPr>
          <p:style>
            <a:lnRef idx="1">
              <a:schemeClr val="accent1"/>
            </a:lnRef>
            <a:fillRef idx="0">
              <a:schemeClr val="accent1"/>
            </a:fillRef>
            <a:effectRef idx="0">
              <a:schemeClr val="accent1"/>
            </a:effectRef>
            <a:fontRef idx="minor">
              <a:schemeClr val="tx1"/>
            </a:fontRef>
          </p:style>
        </p:cxnSp>
        <p:grpSp>
          <p:nvGrpSpPr>
            <p:cNvPr id="123" name="组合 136">
              <a:extLst>
                <a:ext uri="{FF2B5EF4-FFF2-40B4-BE49-F238E27FC236}">
                  <a16:creationId xmlns:a16="http://schemas.microsoft.com/office/drawing/2014/main" id="{7B325795-5D08-4A25-A4B3-E31EBCCFCB17}"/>
                </a:ext>
              </a:extLst>
            </p:cNvPr>
            <p:cNvGrpSpPr>
              <a:grpSpLocks/>
            </p:cNvGrpSpPr>
            <p:nvPr/>
          </p:nvGrpSpPr>
          <p:grpSpPr bwMode="auto">
            <a:xfrm>
              <a:off x="6298049" y="1397569"/>
              <a:ext cx="919239" cy="781038"/>
              <a:chOff x="6191369" y="1397569"/>
              <a:chExt cx="919239" cy="781038"/>
            </a:xfrm>
          </p:grpSpPr>
          <p:sp>
            <p:nvSpPr>
              <p:cNvPr id="124" name="矩形 123">
                <a:extLst>
                  <a:ext uri="{FF2B5EF4-FFF2-40B4-BE49-F238E27FC236}">
                    <a16:creationId xmlns:a16="http://schemas.microsoft.com/office/drawing/2014/main" id="{4AE25B13-E8BC-4659-9F8F-FC7663EBFC47}"/>
                  </a:ext>
                </a:extLst>
              </p:cNvPr>
              <p:cNvSpPr/>
              <p:nvPr/>
            </p:nvSpPr>
            <p:spPr>
              <a:xfrm>
                <a:off x="6294534" y="1397569"/>
                <a:ext cx="712630"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25" name="文本框 138">
                <a:extLst>
                  <a:ext uri="{FF2B5EF4-FFF2-40B4-BE49-F238E27FC236}">
                    <a16:creationId xmlns:a16="http://schemas.microsoft.com/office/drawing/2014/main" id="{761919D2-425E-4EC3-B3D6-5DBCF8198531}"/>
                  </a:ext>
                </a:extLst>
              </p:cNvPr>
              <p:cNvSpPr txBox="1">
                <a:spLocks noChangeArrowheads="1"/>
              </p:cNvSpPr>
              <p:nvPr/>
            </p:nvSpPr>
            <p:spPr bwMode="auto">
              <a:xfrm>
                <a:off x="6191369" y="1397569"/>
                <a:ext cx="919239" cy="78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3600" dirty="0">
                    <a:solidFill>
                      <a:srgbClr val="044875"/>
                    </a:solidFill>
                    <a:latin typeface="Impact" panose="020B0806030902050204" pitchFamily="34" charset="0"/>
                  </a:rPr>
                  <a:t>05</a:t>
                </a:r>
                <a:endParaRPr lang="zh-CN" altLang="en-US" sz="3600" dirty="0">
                  <a:solidFill>
                    <a:srgbClr val="044875"/>
                  </a:solidFill>
                  <a:latin typeface="Impact" panose="020B0806030902050204" pitchFamily="34" charset="0"/>
                </a:endParaRPr>
              </a:p>
            </p:txBody>
          </p:sp>
        </p:grpSp>
      </p:grpSp>
      <p:grpSp>
        <p:nvGrpSpPr>
          <p:cNvPr id="126" name="组合 71">
            <a:extLst>
              <a:ext uri="{FF2B5EF4-FFF2-40B4-BE49-F238E27FC236}">
                <a16:creationId xmlns:a16="http://schemas.microsoft.com/office/drawing/2014/main" id="{2CF1AB1C-39C0-4EA3-AAAB-C0F75A6319D1}"/>
              </a:ext>
            </a:extLst>
          </p:cNvPr>
          <p:cNvGrpSpPr>
            <a:grpSpLocks/>
          </p:cNvGrpSpPr>
          <p:nvPr/>
        </p:nvGrpSpPr>
        <p:grpSpPr bwMode="auto">
          <a:xfrm>
            <a:off x="6089682" y="3639506"/>
            <a:ext cx="5689123" cy="646331"/>
            <a:chOff x="6535248" y="3340628"/>
            <a:chExt cx="4911431" cy="719560"/>
          </a:xfrm>
        </p:grpSpPr>
        <p:grpSp>
          <p:nvGrpSpPr>
            <p:cNvPr id="127" name="组合 115">
              <a:extLst>
                <a:ext uri="{FF2B5EF4-FFF2-40B4-BE49-F238E27FC236}">
                  <a16:creationId xmlns:a16="http://schemas.microsoft.com/office/drawing/2014/main" id="{6DDAF5FC-06D6-4465-9C73-FD5847269A6C}"/>
                </a:ext>
              </a:extLst>
            </p:cNvPr>
            <p:cNvGrpSpPr>
              <a:grpSpLocks/>
            </p:cNvGrpSpPr>
            <p:nvPr/>
          </p:nvGrpSpPr>
          <p:grpSpPr bwMode="auto">
            <a:xfrm>
              <a:off x="6535248" y="3340628"/>
              <a:ext cx="4911431" cy="719560"/>
              <a:chOff x="6298049" y="1397569"/>
              <a:chExt cx="4911431" cy="719560"/>
            </a:xfrm>
          </p:grpSpPr>
          <p:sp>
            <p:nvSpPr>
              <p:cNvPr id="129" name="文本框 133">
                <a:extLst>
                  <a:ext uri="{FF2B5EF4-FFF2-40B4-BE49-F238E27FC236}">
                    <a16:creationId xmlns:a16="http://schemas.microsoft.com/office/drawing/2014/main" id="{2CA017CB-5280-495E-ADB7-8E024D8E9D98}"/>
                  </a:ext>
                </a:extLst>
              </p:cNvPr>
              <p:cNvSpPr txBox="1">
                <a:spLocks noChangeArrowheads="1"/>
              </p:cNvSpPr>
              <p:nvPr/>
            </p:nvSpPr>
            <p:spPr bwMode="auto">
              <a:xfrm>
                <a:off x="8116126" y="1553929"/>
                <a:ext cx="3093354" cy="411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1800" dirty="0">
                    <a:solidFill>
                      <a:srgbClr val="044875"/>
                    </a:solidFill>
                    <a:latin typeface="微软雅黑" panose="020B0503020204020204" pitchFamily="34" charset="-122"/>
                    <a:ea typeface="微软雅黑" panose="020B0503020204020204" pitchFamily="34" charset="-122"/>
                  </a:rPr>
                  <a:t>总结</a:t>
                </a:r>
              </a:p>
            </p:txBody>
          </p:sp>
          <p:sp>
            <p:nvSpPr>
              <p:cNvPr id="130" name="矩形 129">
                <a:extLst>
                  <a:ext uri="{FF2B5EF4-FFF2-40B4-BE49-F238E27FC236}">
                    <a16:creationId xmlns:a16="http://schemas.microsoft.com/office/drawing/2014/main" id="{49AC00DA-DEA9-4E3C-A62C-F3282B319234}"/>
                  </a:ext>
                </a:extLst>
              </p:cNvPr>
              <p:cNvSpPr/>
              <p:nvPr/>
            </p:nvSpPr>
            <p:spPr>
              <a:xfrm>
                <a:off x="7180504" y="1397569"/>
                <a:ext cx="3959936"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131" name="直接连接符 130">
                <a:extLst>
                  <a:ext uri="{FF2B5EF4-FFF2-40B4-BE49-F238E27FC236}">
                    <a16:creationId xmlns:a16="http://schemas.microsoft.com/office/drawing/2014/main" id="{DE50CA89-D2DC-4C6B-A638-C2C6A73476CB}"/>
                  </a:ext>
                </a:extLst>
              </p:cNvPr>
              <p:cNvCxnSpPr/>
              <p:nvPr/>
            </p:nvCxnSpPr>
            <p:spPr>
              <a:xfrm flipH="1">
                <a:off x="8045500" y="1397569"/>
                <a:ext cx="12697" cy="712882"/>
              </a:xfrm>
              <a:prstGeom prst="line">
                <a:avLst/>
              </a:prstGeom>
              <a:ln w="25400">
                <a:solidFill>
                  <a:srgbClr val="044875"/>
                </a:solidFill>
                <a:prstDash val="dash"/>
              </a:ln>
            </p:spPr>
            <p:style>
              <a:lnRef idx="1">
                <a:schemeClr val="accent1"/>
              </a:lnRef>
              <a:fillRef idx="0">
                <a:schemeClr val="accent1"/>
              </a:fillRef>
              <a:effectRef idx="0">
                <a:schemeClr val="accent1"/>
              </a:effectRef>
              <a:fontRef idx="minor">
                <a:schemeClr val="tx1"/>
              </a:fontRef>
            </p:style>
          </p:cxnSp>
          <p:grpSp>
            <p:nvGrpSpPr>
              <p:cNvPr id="132" name="组合 136">
                <a:extLst>
                  <a:ext uri="{FF2B5EF4-FFF2-40B4-BE49-F238E27FC236}">
                    <a16:creationId xmlns:a16="http://schemas.microsoft.com/office/drawing/2014/main" id="{E56DAE13-4361-4F9B-8C36-51CD1B93B277}"/>
                  </a:ext>
                </a:extLst>
              </p:cNvPr>
              <p:cNvGrpSpPr>
                <a:grpSpLocks/>
              </p:cNvGrpSpPr>
              <p:nvPr/>
            </p:nvGrpSpPr>
            <p:grpSpPr bwMode="auto">
              <a:xfrm>
                <a:off x="6298049" y="1397569"/>
                <a:ext cx="919239" cy="719560"/>
                <a:chOff x="6191369" y="1397569"/>
                <a:chExt cx="919239" cy="719560"/>
              </a:xfrm>
            </p:grpSpPr>
            <p:sp>
              <p:nvSpPr>
                <p:cNvPr id="133" name="矩形 132">
                  <a:extLst>
                    <a:ext uri="{FF2B5EF4-FFF2-40B4-BE49-F238E27FC236}">
                      <a16:creationId xmlns:a16="http://schemas.microsoft.com/office/drawing/2014/main" id="{C774B932-2DDA-4ADA-A6CE-150442364EA1}"/>
                    </a:ext>
                  </a:extLst>
                </p:cNvPr>
                <p:cNvSpPr/>
                <p:nvPr/>
              </p:nvSpPr>
              <p:spPr>
                <a:xfrm>
                  <a:off x="6294534" y="1397569"/>
                  <a:ext cx="712630"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4" name="文本框 138">
                  <a:extLst>
                    <a:ext uri="{FF2B5EF4-FFF2-40B4-BE49-F238E27FC236}">
                      <a16:creationId xmlns:a16="http://schemas.microsoft.com/office/drawing/2014/main" id="{9BB94D9B-EDFA-4A35-8520-0AD6D2773F15}"/>
                    </a:ext>
                  </a:extLst>
                </p:cNvPr>
                <p:cNvSpPr txBox="1">
                  <a:spLocks noChangeArrowheads="1"/>
                </p:cNvSpPr>
                <p:nvPr/>
              </p:nvSpPr>
              <p:spPr bwMode="auto">
                <a:xfrm>
                  <a:off x="6191369" y="1397569"/>
                  <a:ext cx="919239" cy="71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3600" dirty="0">
                      <a:solidFill>
                        <a:srgbClr val="044875"/>
                      </a:solidFill>
                      <a:latin typeface="Impact" panose="020B0806030902050204" pitchFamily="34" charset="0"/>
                    </a:rPr>
                    <a:t>07</a:t>
                  </a:r>
                  <a:endParaRPr lang="zh-CN" altLang="en-US" sz="3600" dirty="0">
                    <a:solidFill>
                      <a:srgbClr val="044875"/>
                    </a:solidFill>
                    <a:latin typeface="Impact" panose="020B0806030902050204" pitchFamily="34" charset="0"/>
                  </a:endParaRPr>
                </a:p>
              </p:txBody>
            </p:sp>
          </p:grpSp>
        </p:grpSp>
        <p:sp>
          <p:nvSpPr>
            <p:cNvPr id="128" name="Freeform 59">
              <a:extLst>
                <a:ext uri="{FF2B5EF4-FFF2-40B4-BE49-F238E27FC236}">
                  <a16:creationId xmlns:a16="http://schemas.microsoft.com/office/drawing/2014/main" id="{8BA9F6EA-2F09-4E64-AEDB-22616EC900E7}"/>
                </a:ext>
              </a:extLst>
            </p:cNvPr>
            <p:cNvSpPr>
              <a:spLocks noEditPoints="1"/>
            </p:cNvSpPr>
            <p:nvPr/>
          </p:nvSpPr>
          <p:spPr bwMode="auto">
            <a:xfrm>
              <a:off x="7538326" y="3469233"/>
              <a:ext cx="606291" cy="457260"/>
            </a:xfrm>
            <a:custGeom>
              <a:avLst/>
              <a:gdLst>
                <a:gd name="T0" fmla="*/ 17 w 111"/>
                <a:gd name="T1" fmla="*/ 2 h 84"/>
                <a:gd name="T2" fmla="*/ 29 w 111"/>
                <a:gd name="T3" fmla="*/ 4 h 84"/>
                <a:gd name="T4" fmla="*/ 20 w 111"/>
                <a:gd name="T5" fmla="*/ 51 h 84"/>
                <a:gd name="T6" fmla="*/ 5 w 111"/>
                <a:gd name="T7" fmla="*/ 48 h 84"/>
                <a:gd name="T8" fmla="*/ 17 w 111"/>
                <a:gd name="T9" fmla="*/ 2 h 84"/>
                <a:gd name="T10" fmla="*/ 20 w 111"/>
                <a:gd name="T11" fmla="*/ 68 h 84"/>
                <a:gd name="T12" fmla="*/ 17 w 111"/>
                <a:gd name="T13" fmla="*/ 76 h 84"/>
                <a:gd name="T14" fmla="*/ 107 w 111"/>
                <a:gd name="T15" fmla="*/ 76 h 84"/>
                <a:gd name="T16" fmla="*/ 111 w 111"/>
                <a:gd name="T17" fmla="*/ 76 h 84"/>
                <a:gd name="T18" fmla="*/ 111 w 111"/>
                <a:gd name="T19" fmla="*/ 72 h 84"/>
                <a:gd name="T20" fmla="*/ 111 w 111"/>
                <a:gd name="T21" fmla="*/ 27 h 84"/>
                <a:gd name="T22" fmla="*/ 111 w 111"/>
                <a:gd name="T23" fmla="*/ 26 h 84"/>
                <a:gd name="T24" fmla="*/ 110 w 111"/>
                <a:gd name="T25" fmla="*/ 24 h 84"/>
                <a:gd name="T26" fmla="*/ 96 w 111"/>
                <a:gd name="T27" fmla="*/ 11 h 84"/>
                <a:gd name="T28" fmla="*/ 95 w 111"/>
                <a:gd name="T29" fmla="*/ 10 h 84"/>
                <a:gd name="T30" fmla="*/ 93 w 111"/>
                <a:gd name="T31" fmla="*/ 10 h 84"/>
                <a:gd name="T32" fmla="*/ 33 w 111"/>
                <a:gd name="T33" fmla="*/ 10 h 84"/>
                <a:gd name="T34" fmla="*/ 33 w 111"/>
                <a:gd name="T35" fmla="*/ 17 h 84"/>
                <a:gd name="T36" fmla="*/ 89 w 111"/>
                <a:gd name="T37" fmla="*/ 17 h 84"/>
                <a:gd name="T38" fmla="*/ 88 w 111"/>
                <a:gd name="T39" fmla="*/ 29 h 84"/>
                <a:gd name="T40" fmla="*/ 88 w 111"/>
                <a:gd name="T41" fmla="*/ 31 h 84"/>
                <a:gd name="T42" fmla="*/ 90 w 111"/>
                <a:gd name="T43" fmla="*/ 31 h 84"/>
                <a:gd name="T44" fmla="*/ 104 w 111"/>
                <a:gd name="T45" fmla="*/ 31 h 84"/>
                <a:gd name="T46" fmla="*/ 104 w 111"/>
                <a:gd name="T47" fmla="*/ 68 h 84"/>
                <a:gd name="T48" fmla="*/ 20 w 111"/>
                <a:gd name="T49" fmla="*/ 68 h 84"/>
                <a:gd name="T50" fmla="*/ 102 w 111"/>
                <a:gd name="T51" fmla="*/ 27 h 84"/>
                <a:gd name="T52" fmla="*/ 92 w 111"/>
                <a:gd name="T53" fmla="*/ 27 h 84"/>
                <a:gd name="T54" fmla="*/ 93 w 111"/>
                <a:gd name="T55" fmla="*/ 19 h 84"/>
                <a:gd name="T56" fmla="*/ 102 w 111"/>
                <a:gd name="T57" fmla="*/ 27 h 84"/>
                <a:gd name="T58" fmla="*/ 34 w 111"/>
                <a:gd name="T59" fmla="*/ 45 h 84"/>
                <a:gd name="T60" fmla="*/ 79 w 111"/>
                <a:gd name="T61" fmla="*/ 45 h 84"/>
                <a:gd name="T62" fmla="*/ 79 w 111"/>
                <a:gd name="T63" fmla="*/ 48 h 84"/>
                <a:gd name="T64" fmla="*/ 34 w 111"/>
                <a:gd name="T65" fmla="*/ 48 h 84"/>
                <a:gd name="T66" fmla="*/ 34 w 111"/>
                <a:gd name="T67" fmla="*/ 45 h 84"/>
                <a:gd name="T68" fmla="*/ 34 w 111"/>
                <a:gd name="T69" fmla="*/ 34 h 84"/>
                <a:gd name="T70" fmla="*/ 75 w 111"/>
                <a:gd name="T71" fmla="*/ 34 h 84"/>
                <a:gd name="T72" fmla="*/ 75 w 111"/>
                <a:gd name="T73" fmla="*/ 37 h 84"/>
                <a:gd name="T74" fmla="*/ 34 w 111"/>
                <a:gd name="T75" fmla="*/ 37 h 84"/>
                <a:gd name="T76" fmla="*/ 34 w 111"/>
                <a:gd name="T77" fmla="*/ 34 h 84"/>
                <a:gd name="T78" fmla="*/ 34 w 111"/>
                <a:gd name="T79" fmla="*/ 23 h 84"/>
                <a:gd name="T80" fmla="*/ 75 w 111"/>
                <a:gd name="T81" fmla="*/ 23 h 84"/>
                <a:gd name="T82" fmla="*/ 75 w 111"/>
                <a:gd name="T83" fmla="*/ 26 h 84"/>
                <a:gd name="T84" fmla="*/ 34 w 111"/>
                <a:gd name="T85" fmla="*/ 26 h 84"/>
                <a:gd name="T86" fmla="*/ 34 w 111"/>
                <a:gd name="T87" fmla="*/ 23 h 84"/>
                <a:gd name="T88" fmla="*/ 4 w 111"/>
                <a:gd name="T89" fmla="*/ 70 h 84"/>
                <a:gd name="T90" fmla="*/ 10 w 111"/>
                <a:gd name="T91" fmla="*/ 72 h 84"/>
                <a:gd name="T92" fmla="*/ 10 w 111"/>
                <a:gd name="T93" fmla="*/ 79 h 84"/>
                <a:gd name="T94" fmla="*/ 5 w 111"/>
                <a:gd name="T95" fmla="*/ 84 h 84"/>
                <a:gd name="T96" fmla="*/ 2 w 111"/>
                <a:gd name="T97" fmla="*/ 83 h 84"/>
                <a:gd name="T98" fmla="*/ 0 w 111"/>
                <a:gd name="T99" fmla="*/ 76 h 84"/>
                <a:gd name="T100" fmla="*/ 4 w 111"/>
                <a:gd name="T101" fmla="*/ 70 h 84"/>
                <a:gd name="T102" fmla="*/ 4 w 111"/>
                <a:gd name="T103" fmla="*/ 51 h 84"/>
                <a:gd name="T104" fmla="*/ 2 w 111"/>
                <a:gd name="T105" fmla="*/ 68 h 84"/>
                <a:gd name="T106" fmla="*/ 13 w 111"/>
                <a:gd name="T107" fmla="*/ 71 h 84"/>
                <a:gd name="T108" fmla="*/ 18 w 111"/>
                <a:gd name="T109" fmla="*/ 54 h 84"/>
                <a:gd name="T110" fmla="*/ 4 w 111"/>
                <a:gd name="T111" fmla="*/ 5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1" h="84">
                  <a:moveTo>
                    <a:pt x="17" y="2"/>
                  </a:moveTo>
                  <a:cubicBezTo>
                    <a:pt x="22" y="0"/>
                    <a:pt x="26" y="1"/>
                    <a:pt x="29" y="4"/>
                  </a:cubicBezTo>
                  <a:cubicBezTo>
                    <a:pt x="27" y="21"/>
                    <a:pt x="24" y="37"/>
                    <a:pt x="20" y="51"/>
                  </a:cubicBezTo>
                  <a:cubicBezTo>
                    <a:pt x="15" y="50"/>
                    <a:pt x="10" y="49"/>
                    <a:pt x="5" y="48"/>
                  </a:cubicBezTo>
                  <a:cubicBezTo>
                    <a:pt x="6" y="31"/>
                    <a:pt x="11" y="15"/>
                    <a:pt x="17" y="2"/>
                  </a:cubicBezTo>
                  <a:close/>
                  <a:moveTo>
                    <a:pt x="20" y="68"/>
                  </a:moveTo>
                  <a:cubicBezTo>
                    <a:pt x="17" y="76"/>
                    <a:pt x="17" y="76"/>
                    <a:pt x="17" y="76"/>
                  </a:cubicBezTo>
                  <a:cubicBezTo>
                    <a:pt x="74" y="76"/>
                    <a:pt x="80" y="76"/>
                    <a:pt x="107" y="76"/>
                  </a:cubicBezTo>
                  <a:cubicBezTo>
                    <a:pt x="111" y="76"/>
                    <a:pt x="111" y="76"/>
                    <a:pt x="111" y="76"/>
                  </a:cubicBezTo>
                  <a:cubicBezTo>
                    <a:pt x="111" y="72"/>
                    <a:pt x="111" y="72"/>
                    <a:pt x="111" y="72"/>
                  </a:cubicBezTo>
                  <a:cubicBezTo>
                    <a:pt x="111" y="27"/>
                    <a:pt x="111" y="27"/>
                    <a:pt x="111" y="27"/>
                  </a:cubicBezTo>
                  <a:cubicBezTo>
                    <a:pt x="111" y="26"/>
                    <a:pt x="111" y="26"/>
                    <a:pt x="111" y="26"/>
                  </a:cubicBezTo>
                  <a:cubicBezTo>
                    <a:pt x="110" y="24"/>
                    <a:pt x="110" y="24"/>
                    <a:pt x="110" y="24"/>
                  </a:cubicBezTo>
                  <a:cubicBezTo>
                    <a:pt x="96" y="11"/>
                    <a:pt x="96" y="11"/>
                    <a:pt x="96" y="11"/>
                  </a:cubicBezTo>
                  <a:cubicBezTo>
                    <a:pt x="95" y="10"/>
                    <a:pt x="95" y="10"/>
                    <a:pt x="95" y="10"/>
                  </a:cubicBezTo>
                  <a:cubicBezTo>
                    <a:pt x="93" y="10"/>
                    <a:pt x="93" y="10"/>
                    <a:pt x="93" y="10"/>
                  </a:cubicBezTo>
                  <a:cubicBezTo>
                    <a:pt x="33" y="10"/>
                    <a:pt x="33" y="10"/>
                    <a:pt x="33" y="10"/>
                  </a:cubicBezTo>
                  <a:cubicBezTo>
                    <a:pt x="33" y="12"/>
                    <a:pt x="33" y="15"/>
                    <a:pt x="33" y="17"/>
                  </a:cubicBezTo>
                  <a:cubicBezTo>
                    <a:pt x="89" y="17"/>
                    <a:pt x="89" y="17"/>
                    <a:pt x="89" y="17"/>
                  </a:cubicBezTo>
                  <a:cubicBezTo>
                    <a:pt x="88" y="29"/>
                    <a:pt x="88" y="29"/>
                    <a:pt x="88" y="29"/>
                  </a:cubicBezTo>
                  <a:cubicBezTo>
                    <a:pt x="88" y="31"/>
                    <a:pt x="88" y="31"/>
                    <a:pt x="88" y="31"/>
                  </a:cubicBezTo>
                  <a:cubicBezTo>
                    <a:pt x="90" y="31"/>
                    <a:pt x="90" y="31"/>
                    <a:pt x="90" y="31"/>
                  </a:cubicBezTo>
                  <a:cubicBezTo>
                    <a:pt x="104" y="31"/>
                    <a:pt x="104" y="31"/>
                    <a:pt x="104" y="31"/>
                  </a:cubicBezTo>
                  <a:cubicBezTo>
                    <a:pt x="104" y="68"/>
                    <a:pt x="104" y="68"/>
                    <a:pt x="104" y="68"/>
                  </a:cubicBezTo>
                  <a:cubicBezTo>
                    <a:pt x="84" y="68"/>
                    <a:pt x="61" y="68"/>
                    <a:pt x="20" y="68"/>
                  </a:cubicBezTo>
                  <a:close/>
                  <a:moveTo>
                    <a:pt x="102" y="27"/>
                  </a:moveTo>
                  <a:cubicBezTo>
                    <a:pt x="92" y="27"/>
                    <a:pt x="92" y="27"/>
                    <a:pt x="92" y="27"/>
                  </a:cubicBezTo>
                  <a:cubicBezTo>
                    <a:pt x="93" y="19"/>
                    <a:pt x="93" y="19"/>
                    <a:pt x="93" y="19"/>
                  </a:cubicBezTo>
                  <a:cubicBezTo>
                    <a:pt x="102" y="27"/>
                    <a:pt x="102" y="27"/>
                    <a:pt x="102" y="27"/>
                  </a:cubicBezTo>
                  <a:close/>
                  <a:moveTo>
                    <a:pt x="34" y="45"/>
                  </a:moveTo>
                  <a:cubicBezTo>
                    <a:pt x="79" y="45"/>
                    <a:pt x="79" y="45"/>
                    <a:pt x="79" y="45"/>
                  </a:cubicBezTo>
                  <a:cubicBezTo>
                    <a:pt x="79" y="48"/>
                    <a:pt x="79" y="48"/>
                    <a:pt x="79" y="48"/>
                  </a:cubicBezTo>
                  <a:cubicBezTo>
                    <a:pt x="34" y="48"/>
                    <a:pt x="34" y="48"/>
                    <a:pt x="34" y="48"/>
                  </a:cubicBezTo>
                  <a:cubicBezTo>
                    <a:pt x="34" y="45"/>
                    <a:pt x="34" y="45"/>
                    <a:pt x="34" y="45"/>
                  </a:cubicBezTo>
                  <a:close/>
                  <a:moveTo>
                    <a:pt x="34" y="34"/>
                  </a:moveTo>
                  <a:cubicBezTo>
                    <a:pt x="75" y="34"/>
                    <a:pt x="75" y="34"/>
                    <a:pt x="75" y="34"/>
                  </a:cubicBezTo>
                  <a:cubicBezTo>
                    <a:pt x="75" y="37"/>
                    <a:pt x="75" y="37"/>
                    <a:pt x="75" y="37"/>
                  </a:cubicBezTo>
                  <a:cubicBezTo>
                    <a:pt x="34" y="37"/>
                    <a:pt x="34" y="37"/>
                    <a:pt x="34" y="37"/>
                  </a:cubicBezTo>
                  <a:cubicBezTo>
                    <a:pt x="34" y="34"/>
                    <a:pt x="34" y="34"/>
                    <a:pt x="34" y="34"/>
                  </a:cubicBezTo>
                  <a:close/>
                  <a:moveTo>
                    <a:pt x="34" y="23"/>
                  </a:moveTo>
                  <a:cubicBezTo>
                    <a:pt x="75" y="23"/>
                    <a:pt x="75" y="23"/>
                    <a:pt x="75" y="23"/>
                  </a:cubicBezTo>
                  <a:cubicBezTo>
                    <a:pt x="75" y="26"/>
                    <a:pt x="75" y="26"/>
                    <a:pt x="75" y="26"/>
                  </a:cubicBezTo>
                  <a:cubicBezTo>
                    <a:pt x="34" y="26"/>
                    <a:pt x="34" y="26"/>
                    <a:pt x="34" y="26"/>
                  </a:cubicBezTo>
                  <a:cubicBezTo>
                    <a:pt x="34" y="23"/>
                    <a:pt x="34" y="23"/>
                    <a:pt x="34" y="23"/>
                  </a:cubicBezTo>
                  <a:close/>
                  <a:moveTo>
                    <a:pt x="4" y="70"/>
                  </a:moveTo>
                  <a:cubicBezTo>
                    <a:pt x="10" y="72"/>
                    <a:pt x="10" y="72"/>
                    <a:pt x="10" y="72"/>
                  </a:cubicBezTo>
                  <a:cubicBezTo>
                    <a:pt x="10" y="79"/>
                    <a:pt x="10" y="79"/>
                    <a:pt x="10" y="79"/>
                  </a:cubicBezTo>
                  <a:cubicBezTo>
                    <a:pt x="5" y="84"/>
                    <a:pt x="5" y="84"/>
                    <a:pt x="5" y="84"/>
                  </a:cubicBezTo>
                  <a:cubicBezTo>
                    <a:pt x="4" y="84"/>
                    <a:pt x="3" y="83"/>
                    <a:pt x="2" y="83"/>
                  </a:cubicBezTo>
                  <a:cubicBezTo>
                    <a:pt x="0" y="76"/>
                    <a:pt x="0" y="76"/>
                    <a:pt x="0" y="76"/>
                  </a:cubicBezTo>
                  <a:cubicBezTo>
                    <a:pt x="4" y="70"/>
                    <a:pt x="4" y="70"/>
                    <a:pt x="4" y="70"/>
                  </a:cubicBezTo>
                  <a:close/>
                  <a:moveTo>
                    <a:pt x="4" y="51"/>
                  </a:moveTo>
                  <a:cubicBezTo>
                    <a:pt x="4" y="57"/>
                    <a:pt x="3" y="63"/>
                    <a:pt x="2" y="68"/>
                  </a:cubicBezTo>
                  <a:cubicBezTo>
                    <a:pt x="6" y="69"/>
                    <a:pt x="9" y="70"/>
                    <a:pt x="13" y="71"/>
                  </a:cubicBezTo>
                  <a:cubicBezTo>
                    <a:pt x="14" y="65"/>
                    <a:pt x="16" y="60"/>
                    <a:pt x="18" y="54"/>
                  </a:cubicBezTo>
                  <a:cubicBezTo>
                    <a:pt x="14" y="53"/>
                    <a:pt x="9" y="52"/>
                    <a:pt x="4" y="51"/>
                  </a:cubicBezTo>
                  <a:close/>
                </a:path>
              </a:pathLst>
            </a:custGeom>
            <a:solidFill>
              <a:schemeClr val="bg2">
                <a:lumMod val="25000"/>
              </a:schemeClr>
            </a:solidFill>
            <a:ln>
              <a:noFill/>
            </a:ln>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grpSp>
      <p:sp>
        <p:nvSpPr>
          <p:cNvPr id="135" name="Freeform 30">
            <a:extLst>
              <a:ext uri="{FF2B5EF4-FFF2-40B4-BE49-F238E27FC236}">
                <a16:creationId xmlns:a16="http://schemas.microsoft.com/office/drawing/2014/main" id="{CE30D0E9-BFD5-4B55-89DF-EFAC2152E47E}"/>
              </a:ext>
            </a:extLst>
          </p:cNvPr>
          <p:cNvSpPr>
            <a:spLocks noEditPoints="1"/>
          </p:cNvSpPr>
          <p:nvPr/>
        </p:nvSpPr>
        <p:spPr bwMode="auto">
          <a:xfrm>
            <a:off x="1764784" y="4497097"/>
            <a:ext cx="465510" cy="494233"/>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25000"/>
            </a:schemeClr>
          </a:solidFill>
          <a:ln>
            <a:noFill/>
          </a:ln>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136" name="Freeform 71">
            <a:extLst>
              <a:ext uri="{FF2B5EF4-FFF2-40B4-BE49-F238E27FC236}">
                <a16:creationId xmlns:a16="http://schemas.microsoft.com/office/drawing/2014/main" id="{352883F4-6A88-416F-95DA-68449003772A}"/>
              </a:ext>
            </a:extLst>
          </p:cNvPr>
          <p:cNvSpPr>
            <a:spLocks noEditPoints="1"/>
          </p:cNvSpPr>
          <p:nvPr/>
        </p:nvSpPr>
        <p:spPr bwMode="auto">
          <a:xfrm>
            <a:off x="7275539" y="2186289"/>
            <a:ext cx="591322" cy="516586"/>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25000"/>
            </a:schemeClr>
          </a:solidFill>
          <a:ln>
            <a:noFill/>
          </a:ln>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grpSp>
        <p:nvGrpSpPr>
          <p:cNvPr id="146" name="组合 60">
            <a:extLst>
              <a:ext uri="{FF2B5EF4-FFF2-40B4-BE49-F238E27FC236}">
                <a16:creationId xmlns:a16="http://schemas.microsoft.com/office/drawing/2014/main" id="{918B4590-6F60-442D-928C-C682AD38F06A}"/>
              </a:ext>
            </a:extLst>
          </p:cNvPr>
          <p:cNvGrpSpPr>
            <a:grpSpLocks/>
          </p:cNvGrpSpPr>
          <p:nvPr/>
        </p:nvGrpSpPr>
        <p:grpSpPr bwMode="auto">
          <a:xfrm>
            <a:off x="6083983" y="2847782"/>
            <a:ext cx="5639808" cy="666398"/>
            <a:chOff x="309691" y="2998271"/>
            <a:chExt cx="4864891" cy="712882"/>
          </a:xfrm>
        </p:grpSpPr>
        <p:grpSp>
          <p:nvGrpSpPr>
            <p:cNvPr id="147" name="组合 71">
              <a:extLst>
                <a:ext uri="{FF2B5EF4-FFF2-40B4-BE49-F238E27FC236}">
                  <a16:creationId xmlns:a16="http://schemas.microsoft.com/office/drawing/2014/main" id="{BBE90B2A-D6CB-4B94-A71F-A856E982EB36}"/>
                </a:ext>
              </a:extLst>
            </p:cNvPr>
            <p:cNvGrpSpPr>
              <a:grpSpLocks/>
            </p:cNvGrpSpPr>
            <p:nvPr/>
          </p:nvGrpSpPr>
          <p:grpSpPr bwMode="auto">
            <a:xfrm>
              <a:off x="309691" y="2998271"/>
              <a:ext cx="4864891" cy="712882"/>
              <a:chOff x="6298049" y="1397569"/>
              <a:chExt cx="4864891" cy="712882"/>
            </a:xfrm>
          </p:grpSpPr>
          <p:sp>
            <p:nvSpPr>
              <p:cNvPr id="149" name="文本框 73">
                <a:extLst>
                  <a:ext uri="{FF2B5EF4-FFF2-40B4-BE49-F238E27FC236}">
                    <a16:creationId xmlns:a16="http://schemas.microsoft.com/office/drawing/2014/main" id="{2F642743-E390-4F88-B2DB-E13D56557675}"/>
                  </a:ext>
                </a:extLst>
              </p:cNvPr>
              <p:cNvSpPr txBox="1">
                <a:spLocks noChangeArrowheads="1"/>
              </p:cNvSpPr>
              <p:nvPr/>
            </p:nvSpPr>
            <p:spPr bwMode="auto">
              <a:xfrm>
                <a:off x="8082284" y="1564635"/>
                <a:ext cx="3080656" cy="395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1800" dirty="0">
                    <a:solidFill>
                      <a:srgbClr val="044875"/>
                    </a:solidFill>
                    <a:latin typeface="微软雅黑" panose="020B0503020204020204" pitchFamily="34" charset="-122"/>
                    <a:ea typeface="微软雅黑" panose="020B0503020204020204" pitchFamily="34" charset="-122"/>
                  </a:rPr>
                  <a:t>自定义领域命名实体识别</a:t>
                </a:r>
              </a:p>
            </p:txBody>
          </p:sp>
          <p:sp>
            <p:nvSpPr>
              <p:cNvPr id="150" name="矩形 149">
                <a:extLst>
                  <a:ext uri="{FF2B5EF4-FFF2-40B4-BE49-F238E27FC236}">
                    <a16:creationId xmlns:a16="http://schemas.microsoft.com/office/drawing/2014/main" id="{F0E6F79F-032A-462D-9DCB-822162A14594}"/>
                  </a:ext>
                </a:extLst>
              </p:cNvPr>
              <p:cNvSpPr/>
              <p:nvPr/>
            </p:nvSpPr>
            <p:spPr>
              <a:xfrm>
                <a:off x="7180504" y="1397569"/>
                <a:ext cx="3959936"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151" name="直接连接符 150">
                <a:extLst>
                  <a:ext uri="{FF2B5EF4-FFF2-40B4-BE49-F238E27FC236}">
                    <a16:creationId xmlns:a16="http://schemas.microsoft.com/office/drawing/2014/main" id="{358B0EDE-5BEC-4757-BFE3-E14F4B64D59E}"/>
                  </a:ext>
                </a:extLst>
              </p:cNvPr>
              <p:cNvCxnSpPr/>
              <p:nvPr/>
            </p:nvCxnSpPr>
            <p:spPr>
              <a:xfrm flipH="1">
                <a:off x="8045500" y="1397569"/>
                <a:ext cx="12697" cy="712882"/>
              </a:xfrm>
              <a:prstGeom prst="line">
                <a:avLst/>
              </a:prstGeom>
              <a:ln w="25400">
                <a:solidFill>
                  <a:srgbClr val="044875"/>
                </a:solidFill>
                <a:prstDash val="dash"/>
              </a:ln>
            </p:spPr>
            <p:style>
              <a:lnRef idx="1">
                <a:schemeClr val="accent1"/>
              </a:lnRef>
              <a:fillRef idx="0">
                <a:schemeClr val="accent1"/>
              </a:fillRef>
              <a:effectRef idx="0">
                <a:schemeClr val="accent1"/>
              </a:effectRef>
              <a:fontRef idx="minor">
                <a:schemeClr val="tx1"/>
              </a:fontRef>
            </p:style>
          </p:cxnSp>
          <p:grpSp>
            <p:nvGrpSpPr>
              <p:cNvPr id="152" name="组合 76">
                <a:extLst>
                  <a:ext uri="{FF2B5EF4-FFF2-40B4-BE49-F238E27FC236}">
                    <a16:creationId xmlns:a16="http://schemas.microsoft.com/office/drawing/2014/main" id="{614A6502-1F3F-4BB7-8F54-532B7D4211D3}"/>
                  </a:ext>
                </a:extLst>
              </p:cNvPr>
              <p:cNvGrpSpPr>
                <a:grpSpLocks/>
              </p:cNvGrpSpPr>
              <p:nvPr/>
            </p:nvGrpSpPr>
            <p:grpSpPr bwMode="auto">
              <a:xfrm>
                <a:off x="6298049" y="1397569"/>
                <a:ext cx="919239" cy="712882"/>
                <a:chOff x="6191369" y="1397569"/>
                <a:chExt cx="919239" cy="712882"/>
              </a:xfrm>
            </p:grpSpPr>
            <p:sp>
              <p:nvSpPr>
                <p:cNvPr id="153" name="矩形 152">
                  <a:extLst>
                    <a:ext uri="{FF2B5EF4-FFF2-40B4-BE49-F238E27FC236}">
                      <a16:creationId xmlns:a16="http://schemas.microsoft.com/office/drawing/2014/main" id="{CB6AD21E-3B19-4361-85EA-15E8F25F2498}"/>
                    </a:ext>
                  </a:extLst>
                </p:cNvPr>
                <p:cNvSpPr/>
                <p:nvPr/>
              </p:nvSpPr>
              <p:spPr>
                <a:xfrm>
                  <a:off x="6294533" y="1397569"/>
                  <a:ext cx="712631"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4" name="文本框 78">
                  <a:extLst>
                    <a:ext uri="{FF2B5EF4-FFF2-40B4-BE49-F238E27FC236}">
                      <a16:creationId xmlns:a16="http://schemas.microsoft.com/office/drawing/2014/main" id="{DBFB928E-2AC7-4C86-8D9C-01291612E9A0}"/>
                    </a:ext>
                  </a:extLst>
                </p:cNvPr>
                <p:cNvSpPr txBox="1">
                  <a:spLocks noChangeArrowheads="1"/>
                </p:cNvSpPr>
                <p:nvPr/>
              </p:nvSpPr>
              <p:spPr bwMode="auto">
                <a:xfrm>
                  <a:off x="6191369" y="1397569"/>
                  <a:ext cx="919239" cy="691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3600" dirty="0">
                      <a:solidFill>
                        <a:srgbClr val="044875"/>
                      </a:solidFill>
                      <a:latin typeface="Impact" panose="020B0806030902050204" pitchFamily="34" charset="0"/>
                    </a:rPr>
                    <a:t>06</a:t>
                  </a:r>
                  <a:endParaRPr lang="zh-CN" altLang="en-US" sz="3600" dirty="0">
                    <a:solidFill>
                      <a:srgbClr val="044875"/>
                    </a:solidFill>
                    <a:latin typeface="Impact" panose="020B0806030902050204" pitchFamily="34" charset="0"/>
                  </a:endParaRPr>
                </a:p>
              </p:txBody>
            </p:sp>
          </p:grpSp>
        </p:grpSp>
        <p:sp>
          <p:nvSpPr>
            <p:cNvPr id="148" name="Freeform 30">
              <a:extLst>
                <a:ext uri="{FF2B5EF4-FFF2-40B4-BE49-F238E27FC236}">
                  <a16:creationId xmlns:a16="http://schemas.microsoft.com/office/drawing/2014/main" id="{2D5B136E-F6BD-4146-A695-2CE2F11317AC}"/>
                </a:ext>
              </a:extLst>
            </p:cNvPr>
            <p:cNvSpPr>
              <a:spLocks noEditPoints="1"/>
            </p:cNvSpPr>
            <p:nvPr/>
          </p:nvSpPr>
          <p:spPr bwMode="auto">
            <a:xfrm>
              <a:off x="1401649" y="3137989"/>
              <a:ext cx="401548" cy="528708"/>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25000"/>
              </a:schemeClr>
            </a:solidFill>
            <a:ln>
              <a:noFill/>
            </a:ln>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right)">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84290BA-A63B-4E7E-A884-FF738CE7909F}"/>
              </a:ext>
            </a:extLst>
          </p:cNvPr>
          <p:cNvSpPr/>
          <p:nvPr/>
        </p:nvSpPr>
        <p:spPr>
          <a:xfrm>
            <a:off x="0" y="254000"/>
            <a:ext cx="609600"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a:extLst>
              <a:ext uri="{FF2B5EF4-FFF2-40B4-BE49-F238E27FC236}">
                <a16:creationId xmlns:a16="http://schemas.microsoft.com/office/drawing/2014/main" id="{600B0ADF-8D41-46B4-A138-8D6F8BA97D27}"/>
              </a:ext>
            </a:extLst>
          </p:cNvPr>
          <p:cNvSpPr/>
          <p:nvPr/>
        </p:nvSpPr>
        <p:spPr>
          <a:xfrm>
            <a:off x="6031684" y="254000"/>
            <a:ext cx="6160316"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8196" name="组合 3">
            <a:extLst>
              <a:ext uri="{FF2B5EF4-FFF2-40B4-BE49-F238E27FC236}">
                <a16:creationId xmlns:a16="http://schemas.microsoft.com/office/drawing/2014/main" id="{857EADDF-9E81-4807-B36F-5E74649BE350}"/>
              </a:ext>
            </a:extLst>
          </p:cNvPr>
          <p:cNvGrpSpPr>
            <a:grpSpLocks/>
          </p:cNvGrpSpPr>
          <p:nvPr/>
        </p:nvGrpSpPr>
        <p:grpSpPr bwMode="auto">
          <a:xfrm>
            <a:off x="550863" y="82550"/>
            <a:ext cx="5799603" cy="585788"/>
            <a:chOff x="551544" y="82976"/>
            <a:chExt cx="5797448" cy="584775"/>
          </a:xfrm>
        </p:grpSpPr>
        <p:sp>
          <p:nvSpPr>
            <p:cNvPr id="8201" name="文本框 4">
              <a:extLst>
                <a:ext uri="{FF2B5EF4-FFF2-40B4-BE49-F238E27FC236}">
                  <a16:creationId xmlns:a16="http://schemas.microsoft.com/office/drawing/2014/main" id="{E952F96E-D67D-4B29-A047-E1E6709177A9}"/>
                </a:ext>
              </a:extLst>
            </p:cNvPr>
            <p:cNvSpPr txBox="1">
              <a:spLocks noChangeArrowheads="1"/>
            </p:cNvSpPr>
            <p:nvPr/>
          </p:nvSpPr>
          <p:spPr bwMode="auto">
            <a:xfrm>
              <a:off x="800099" y="111278"/>
              <a:ext cx="5548893" cy="522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dirty="0">
                  <a:solidFill>
                    <a:srgbClr val="044875"/>
                  </a:solidFill>
                  <a:latin typeface="微软雅黑" panose="020B0503020204020204" pitchFamily="34" charset="-122"/>
                  <a:ea typeface="微软雅黑" panose="020B0503020204020204" pitchFamily="34" charset="-122"/>
                </a:rPr>
                <a:t>基于序列标注的命名实体识别</a:t>
              </a:r>
            </a:p>
          </p:txBody>
        </p:sp>
        <p:sp>
          <p:nvSpPr>
            <p:cNvPr id="6" name="文本框 5">
              <a:extLst>
                <a:ext uri="{FF2B5EF4-FFF2-40B4-BE49-F238E27FC236}">
                  <a16:creationId xmlns:a16="http://schemas.microsoft.com/office/drawing/2014/main" id="{A62A2E5B-7130-48DE-AE2F-9BEFF8073CA1}"/>
                </a:ext>
              </a:extLst>
            </p:cNvPr>
            <p:cNvSpPr txBox="1"/>
            <p:nvPr/>
          </p:nvSpPr>
          <p:spPr>
            <a:xfrm>
              <a:off x="551544" y="82976"/>
              <a:ext cx="723631" cy="584775"/>
            </a:xfrm>
            <a:prstGeom prst="rect">
              <a:avLst/>
            </a:prstGeom>
            <a:noFill/>
          </p:spPr>
          <p:txBody>
            <a:bodyPr>
              <a:spAutoFit/>
            </a:bodyPr>
            <a:lstStyle/>
            <a:p>
              <a:pPr algn="ctr" eaLnBrk="1" fontAlgn="auto" hangingPunct="1">
                <a:spcBef>
                  <a:spcPts val="0"/>
                </a:spcBef>
                <a:spcAft>
                  <a:spcPts val="0"/>
                </a:spcAft>
                <a:defRPr/>
              </a:pPr>
              <a:r>
                <a:rPr lang="en-US" altLang="zh-CN" sz="3200" dirty="0">
                  <a:solidFill>
                    <a:schemeClr val="bg2">
                      <a:lumMod val="25000"/>
                    </a:schemeClr>
                  </a:solidFill>
                  <a:latin typeface="Impact" panose="020B0806030902050204" pitchFamily="34" charset="0"/>
                  <a:ea typeface="+mn-ea"/>
                </a:rPr>
                <a:t>05</a:t>
              </a:r>
              <a:endParaRPr lang="zh-CN" altLang="en-US" sz="3200" dirty="0">
                <a:solidFill>
                  <a:schemeClr val="bg2">
                    <a:lumMod val="25000"/>
                  </a:schemeClr>
                </a:solidFill>
                <a:latin typeface="Impact" panose="020B0806030902050204" pitchFamily="34" charset="0"/>
                <a:ea typeface="+mn-ea"/>
              </a:endParaRPr>
            </a:p>
          </p:txBody>
        </p:sp>
      </p:grpSp>
      <p:sp>
        <p:nvSpPr>
          <p:cNvPr id="7" name="矩形 6">
            <a:extLst>
              <a:ext uri="{FF2B5EF4-FFF2-40B4-BE49-F238E27FC236}">
                <a16:creationId xmlns:a16="http://schemas.microsoft.com/office/drawing/2014/main" id="{D090BA98-08F7-479C-A3F7-F5D7EF5238D4}"/>
              </a:ext>
            </a:extLst>
          </p:cNvPr>
          <p:cNvSpPr/>
          <p:nvPr/>
        </p:nvSpPr>
        <p:spPr>
          <a:xfrm>
            <a:off x="10439400" y="6621463"/>
            <a:ext cx="17526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a:extLst>
              <a:ext uri="{FF2B5EF4-FFF2-40B4-BE49-F238E27FC236}">
                <a16:creationId xmlns:a16="http://schemas.microsoft.com/office/drawing/2014/main" id="{33C5B642-8FBB-4B34-B5BE-22B42B585F38}"/>
              </a:ext>
            </a:extLst>
          </p:cNvPr>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 name="文本框 13">
            <a:extLst>
              <a:ext uri="{FF2B5EF4-FFF2-40B4-BE49-F238E27FC236}">
                <a16:creationId xmlns:a16="http://schemas.microsoft.com/office/drawing/2014/main" id="{125C9BC2-51C9-48D7-9238-A6D833FE5F74}"/>
              </a:ext>
            </a:extLst>
          </p:cNvPr>
          <p:cNvSpPr txBox="1"/>
          <p:nvPr/>
        </p:nvSpPr>
        <p:spPr>
          <a:xfrm>
            <a:off x="478172" y="696478"/>
            <a:ext cx="5704513" cy="369332"/>
          </a:xfrm>
          <a:prstGeom prst="rect">
            <a:avLst/>
          </a:prstGeom>
          <a:noFill/>
        </p:spPr>
        <p:txBody>
          <a:bodyPr wrap="square" rtlCol="0">
            <a:spAutoFit/>
          </a:bodyPr>
          <a:lstStyle/>
          <a:p>
            <a:pPr marL="285750" indent="-285750">
              <a:buFont typeface="Wingdings" panose="05000000000000000000" pitchFamily="2" charset="2"/>
              <a:buChar char="l"/>
            </a:pPr>
            <a:r>
              <a:rPr lang="zh-CN" altLang="en-US" b="1" dirty="0"/>
              <a:t>基于隐马尔可夫模型序列标注的命名实体识别</a:t>
            </a:r>
          </a:p>
        </p:txBody>
      </p:sp>
      <p:sp>
        <p:nvSpPr>
          <p:cNvPr id="15" name="文本框 14">
            <a:extLst>
              <a:ext uri="{FF2B5EF4-FFF2-40B4-BE49-F238E27FC236}">
                <a16:creationId xmlns:a16="http://schemas.microsoft.com/office/drawing/2014/main" id="{57E04CC7-C2D2-4667-B306-459A3294EABB}"/>
              </a:ext>
            </a:extLst>
          </p:cNvPr>
          <p:cNvSpPr txBox="1"/>
          <p:nvPr/>
        </p:nvSpPr>
        <p:spPr>
          <a:xfrm>
            <a:off x="527687" y="1021222"/>
            <a:ext cx="11317568" cy="685059"/>
          </a:xfrm>
          <a:prstGeom prst="rect">
            <a:avLst/>
          </a:prstGeom>
          <a:noFill/>
        </p:spPr>
        <p:txBody>
          <a:bodyPr wrap="square">
            <a:spAutoFit/>
          </a:bodyPr>
          <a:lstStyle/>
          <a:p>
            <a:pPr>
              <a:lnSpc>
                <a:spcPct val="125000"/>
              </a:lnSpc>
            </a:pPr>
            <a:r>
              <a:rPr lang="zh-CN" altLang="en-US" sz="1600" dirty="0"/>
              <a:t>        本节介绍最简单的隐马尔可夫模型序列标注命名实体识别模块HMMNERecognizer，其训练只需两行代码。</a:t>
            </a:r>
            <a:r>
              <a:rPr lang="en-US" altLang="zh-CN" sz="1600" dirty="0"/>
              <a:t>Python</a:t>
            </a:r>
            <a:r>
              <a:rPr lang="zh-CN" altLang="en-US" sz="1600" dirty="0"/>
              <a:t>代码示例如下：</a:t>
            </a:r>
          </a:p>
        </p:txBody>
      </p:sp>
      <p:pic>
        <p:nvPicPr>
          <p:cNvPr id="11" name="图片 10">
            <a:extLst>
              <a:ext uri="{FF2B5EF4-FFF2-40B4-BE49-F238E27FC236}">
                <a16:creationId xmlns:a16="http://schemas.microsoft.com/office/drawing/2014/main" id="{8939815E-2938-457C-82FC-051C47CF3328}"/>
              </a:ext>
            </a:extLst>
          </p:cNvPr>
          <p:cNvPicPr>
            <a:picLocks noChangeAspect="1"/>
          </p:cNvPicPr>
          <p:nvPr/>
        </p:nvPicPr>
        <p:blipFill>
          <a:blip r:embed="rId3"/>
          <a:stretch>
            <a:fillRect/>
          </a:stretch>
        </p:blipFill>
        <p:spPr>
          <a:xfrm>
            <a:off x="3117107" y="1546654"/>
            <a:ext cx="6131155" cy="546728"/>
          </a:xfrm>
          <a:prstGeom prst="rect">
            <a:avLst/>
          </a:prstGeom>
        </p:spPr>
      </p:pic>
      <p:sp>
        <p:nvSpPr>
          <p:cNvPr id="19" name="文本框 18">
            <a:extLst>
              <a:ext uri="{FF2B5EF4-FFF2-40B4-BE49-F238E27FC236}">
                <a16:creationId xmlns:a16="http://schemas.microsoft.com/office/drawing/2014/main" id="{E736493E-5305-4917-8B4B-88618C200E51}"/>
              </a:ext>
            </a:extLst>
          </p:cNvPr>
          <p:cNvSpPr txBox="1"/>
          <p:nvPr/>
        </p:nvSpPr>
        <p:spPr>
          <a:xfrm>
            <a:off x="527688" y="2080850"/>
            <a:ext cx="11317567" cy="685059"/>
          </a:xfrm>
          <a:prstGeom prst="rect">
            <a:avLst/>
          </a:prstGeom>
          <a:noFill/>
        </p:spPr>
        <p:txBody>
          <a:bodyPr wrap="square">
            <a:spAutoFit/>
          </a:bodyPr>
          <a:lstStyle/>
          <a:p>
            <a:pPr>
              <a:lnSpc>
                <a:spcPct val="125000"/>
              </a:lnSpc>
            </a:pPr>
            <a:r>
              <a:rPr lang="zh-CN" altLang="en-US" sz="1600" dirty="0"/>
              <a:t>        HMMNERecognizer实现了HanLP的NERecognizer接口，最重要的方法为</a:t>
            </a:r>
            <a:r>
              <a:rPr lang="en-US" altLang="zh-CN" sz="1600" dirty="0"/>
              <a:t>recognize()</a:t>
            </a:r>
            <a:r>
              <a:rPr lang="zh-CN" altLang="en-US" sz="1600" dirty="0"/>
              <a:t>方法。该方法的输入分别是单词和词性序列，输出是类似</a:t>
            </a:r>
            <a:r>
              <a:rPr lang="en-US" altLang="zh-CN" sz="1600" dirty="0"/>
              <a:t>B-</a:t>
            </a:r>
            <a:r>
              <a:rPr lang="en-US" altLang="zh-CN" sz="1600" dirty="0" err="1"/>
              <a:t>nt</a:t>
            </a:r>
            <a:r>
              <a:rPr lang="zh-CN" altLang="en-US" sz="1600" dirty="0"/>
              <a:t>之类的命名实体识别标签。</a:t>
            </a:r>
            <a:r>
              <a:rPr lang="en-US" altLang="zh-CN" sz="1600" dirty="0"/>
              <a:t>Python</a:t>
            </a:r>
            <a:r>
              <a:rPr lang="zh-CN" altLang="en-US" sz="1600" dirty="0"/>
              <a:t>示例如下：</a:t>
            </a:r>
          </a:p>
        </p:txBody>
      </p:sp>
      <p:pic>
        <p:nvPicPr>
          <p:cNvPr id="16" name="图片 15">
            <a:extLst>
              <a:ext uri="{FF2B5EF4-FFF2-40B4-BE49-F238E27FC236}">
                <a16:creationId xmlns:a16="http://schemas.microsoft.com/office/drawing/2014/main" id="{514B94BA-DC36-47E3-BEA2-1D4C37EE8000}"/>
              </a:ext>
            </a:extLst>
          </p:cNvPr>
          <p:cNvPicPr>
            <a:picLocks noChangeAspect="1"/>
          </p:cNvPicPr>
          <p:nvPr/>
        </p:nvPicPr>
        <p:blipFill>
          <a:blip r:embed="rId4"/>
          <a:stretch>
            <a:fillRect/>
          </a:stretch>
        </p:blipFill>
        <p:spPr>
          <a:xfrm>
            <a:off x="2831941" y="2786679"/>
            <a:ext cx="6416321" cy="1075829"/>
          </a:xfrm>
          <a:prstGeom prst="rect">
            <a:avLst/>
          </a:prstGeom>
        </p:spPr>
      </p:pic>
      <p:sp>
        <p:nvSpPr>
          <p:cNvPr id="18" name="文本框 17">
            <a:extLst>
              <a:ext uri="{FF2B5EF4-FFF2-40B4-BE49-F238E27FC236}">
                <a16:creationId xmlns:a16="http://schemas.microsoft.com/office/drawing/2014/main" id="{8C4B1116-AEBE-4DF9-AB72-1A1D63DDDE2B}"/>
              </a:ext>
            </a:extLst>
          </p:cNvPr>
          <p:cNvSpPr txBox="1"/>
          <p:nvPr/>
        </p:nvSpPr>
        <p:spPr>
          <a:xfrm>
            <a:off x="912813" y="3871272"/>
            <a:ext cx="1544831" cy="338554"/>
          </a:xfrm>
          <a:prstGeom prst="rect">
            <a:avLst/>
          </a:prstGeom>
          <a:noFill/>
        </p:spPr>
        <p:txBody>
          <a:bodyPr wrap="square" rtlCol="0">
            <a:spAutoFit/>
          </a:bodyPr>
          <a:lstStyle/>
          <a:p>
            <a:r>
              <a:rPr lang="zh-CN" altLang="en-US" sz="1600" dirty="0"/>
              <a:t>输出如下：</a:t>
            </a:r>
          </a:p>
        </p:txBody>
      </p:sp>
      <p:pic>
        <p:nvPicPr>
          <p:cNvPr id="22" name="图片 21">
            <a:extLst>
              <a:ext uri="{FF2B5EF4-FFF2-40B4-BE49-F238E27FC236}">
                <a16:creationId xmlns:a16="http://schemas.microsoft.com/office/drawing/2014/main" id="{5D04764D-BCEA-422C-A8EC-0D619A997027}"/>
              </a:ext>
            </a:extLst>
          </p:cNvPr>
          <p:cNvPicPr>
            <a:picLocks noChangeAspect="1"/>
          </p:cNvPicPr>
          <p:nvPr/>
        </p:nvPicPr>
        <p:blipFill>
          <a:blip r:embed="rId5"/>
          <a:stretch>
            <a:fillRect/>
          </a:stretch>
        </p:blipFill>
        <p:spPr>
          <a:xfrm>
            <a:off x="5082401" y="4209826"/>
            <a:ext cx="1898564" cy="744126"/>
          </a:xfrm>
          <a:prstGeom prst="rect">
            <a:avLst/>
          </a:prstGeom>
        </p:spPr>
      </p:pic>
      <p:sp>
        <p:nvSpPr>
          <p:cNvPr id="26" name="文本框 25">
            <a:extLst>
              <a:ext uri="{FF2B5EF4-FFF2-40B4-BE49-F238E27FC236}">
                <a16:creationId xmlns:a16="http://schemas.microsoft.com/office/drawing/2014/main" id="{DBD63996-02A1-4B9C-90A9-48F75DFE3572}"/>
              </a:ext>
            </a:extLst>
          </p:cNvPr>
          <p:cNvSpPr txBox="1"/>
          <p:nvPr/>
        </p:nvSpPr>
        <p:spPr>
          <a:xfrm>
            <a:off x="478172" y="4967871"/>
            <a:ext cx="11317567" cy="584775"/>
          </a:xfrm>
          <a:prstGeom prst="rect">
            <a:avLst/>
          </a:prstGeom>
          <a:noFill/>
        </p:spPr>
        <p:txBody>
          <a:bodyPr wrap="square">
            <a:spAutoFit/>
          </a:bodyPr>
          <a:lstStyle/>
          <a:p>
            <a:r>
              <a:rPr lang="zh-CN" altLang="en-US" sz="1600" dirty="0"/>
              <a:t>         只要将这三个命名实体识别标签B、M、E合并为整个nt，就能识别出“华北电力公司”这个机构名。</a:t>
            </a:r>
            <a:r>
              <a:rPr lang="en-US" altLang="zh-CN" sz="1600" dirty="0" err="1"/>
              <a:t>HanLP</a:t>
            </a:r>
            <a:r>
              <a:rPr lang="zh-CN" altLang="en-US" sz="1600" dirty="0"/>
              <a:t>中已经包装好了一套词法分析系统。</a:t>
            </a:r>
            <a:r>
              <a:rPr lang="en-US" altLang="zh-CN" sz="1600" dirty="0"/>
              <a:t>Python</a:t>
            </a:r>
            <a:r>
              <a:rPr lang="zh-CN" altLang="en-US" sz="1600" dirty="0"/>
              <a:t>示例如下（详见书中</a:t>
            </a:r>
            <a:r>
              <a:rPr lang="en-US" altLang="zh-CN" sz="1600" dirty="0"/>
              <a:t>P263</a:t>
            </a:r>
            <a:r>
              <a:rPr lang="zh-CN" altLang="en-US" sz="1600" dirty="0"/>
              <a:t>）：</a:t>
            </a:r>
          </a:p>
        </p:txBody>
      </p:sp>
      <p:pic>
        <p:nvPicPr>
          <p:cNvPr id="25" name="图片 24">
            <a:extLst>
              <a:ext uri="{FF2B5EF4-FFF2-40B4-BE49-F238E27FC236}">
                <a16:creationId xmlns:a16="http://schemas.microsoft.com/office/drawing/2014/main" id="{82A5BFFA-A9B2-48F7-BE5C-0592A62452AB}"/>
              </a:ext>
            </a:extLst>
          </p:cNvPr>
          <p:cNvPicPr>
            <a:picLocks noChangeAspect="1"/>
          </p:cNvPicPr>
          <p:nvPr/>
        </p:nvPicPr>
        <p:blipFill>
          <a:blip r:embed="rId6"/>
          <a:stretch>
            <a:fillRect/>
          </a:stretch>
        </p:blipFill>
        <p:spPr>
          <a:xfrm>
            <a:off x="2457643" y="5552645"/>
            <a:ext cx="7852287" cy="940433"/>
          </a:xfrm>
          <a:prstGeom prst="rect">
            <a:avLst/>
          </a:prstGeom>
        </p:spPr>
      </p:pic>
    </p:spTree>
    <p:extLst>
      <p:ext uri="{BB962C8B-B14F-4D97-AF65-F5344CB8AC3E}">
        <p14:creationId xmlns:p14="http://schemas.microsoft.com/office/powerpoint/2010/main" val="4060369038"/>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84290BA-A63B-4E7E-A884-FF738CE7909F}"/>
              </a:ext>
            </a:extLst>
          </p:cNvPr>
          <p:cNvSpPr/>
          <p:nvPr/>
        </p:nvSpPr>
        <p:spPr>
          <a:xfrm>
            <a:off x="0" y="254000"/>
            <a:ext cx="609600"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a:extLst>
              <a:ext uri="{FF2B5EF4-FFF2-40B4-BE49-F238E27FC236}">
                <a16:creationId xmlns:a16="http://schemas.microsoft.com/office/drawing/2014/main" id="{600B0ADF-8D41-46B4-A138-8D6F8BA97D27}"/>
              </a:ext>
            </a:extLst>
          </p:cNvPr>
          <p:cNvSpPr/>
          <p:nvPr/>
        </p:nvSpPr>
        <p:spPr>
          <a:xfrm>
            <a:off x="6031684" y="254000"/>
            <a:ext cx="6160316"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8196" name="组合 3">
            <a:extLst>
              <a:ext uri="{FF2B5EF4-FFF2-40B4-BE49-F238E27FC236}">
                <a16:creationId xmlns:a16="http://schemas.microsoft.com/office/drawing/2014/main" id="{857EADDF-9E81-4807-B36F-5E74649BE350}"/>
              </a:ext>
            </a:extLst>
          </p:cNvPr>
          <p:cNvGrpSpPr>
            <a:grpSpLocks/>
          </p:cNvGrpSpPr>
          <p:nvPr/>
        </p:nvGrpSpPr>
        <p:grpSpPr bwMode="auto">
          <a:xfrm>
            <a:off x="550863" y="82550"/>
            <a:ext cx="5799603" cy="585788"/>
            <a:chOff x="551544" y="82976"/>
            <a:chExt cx="5797448" cy="584775"/>
          </a:xfrm>
        </p:grpSpPr>
        <p:sp>
          <p:nvSpPr>
            <p:cNvPr id="8201" name="文本框 4">
              <a:extLst>
                <a:ext uri="{FF2B5EF4-FFF2-40B4-BE49-F238E27FC236}">
                  <a16:creationId xmlns:a16="http://schemas.microsoft.com/office/drawing/2014/main" id="{E952F96E-D67D-4B29-A047-E1E6709177A9}"/>
                </a:ext>
              </a:extLst>
            </p:cNvPr>
            <p:cNvSpPr txBox="1">
              <a:spLocks noChangeArrowheads="1"/>
            </p:cNvSpPr>
            <p:nvPr/>
          </p:nvSpPr>
          <p:spPr bwMode="auto">
            <a:xfrm>
              <a:off x="800099" y="111278"/>
              <a:ext cx="5548893" cy="522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dirty="0">
                  <a:solidFill>
                    <a:srgbClr val="044875"/>
                  </a:solidFill>
                  <a:latin typeface="微软雅黑" panose="020B0503020204020204" pitchFamily="34" charset="-122"/>
                  <a:ea typeface="微软雅黑" panose="020B0503020204020204" pitchFamily="34" charset="-122"/>
                </a:rPr>
                <a:t>基于序列标注的命名实体识别</a:t>
              </a:r>
            </a:p>
          </p:txBody>
        </p:sp>
        <p:sp>
          <p:nvSpPr>
            <p:cNvPr id="6" name="文本框 5">
              <a:extLst>
                <a:ext uri="{FF2B5EF4-FFF2-40B4-BE49-F238E27FC236}">
                  <a16:creationId xmlns:a16="http://schemas.microsoft.com/office/drawing/2014/main" id="{A62A2E5B-7130-48DE-AE2F-9BEFF8073CA1}"/>
                </a:ext>
              </a:extLst>
            </p:cNvPr>
            <p:cNvSpPr txBox="1"/>
            <p:nvPr/>
          </p:nvSpPr>
          <p:spPr>
            <a:xfrm>
              <a:off x="551544" y="82976"/>
              <a:ext cx="723631" cy="584775"/>
            </a:xfrm>
            <a:prstGeom prst="rect">
              <a:avLst/>
            </a:prstGeom>
            <a:noFill/>
          </p:spPr>
          <p:txBody>
            <a:bodyPr>
              <a:spAutoFit/>
            </a:bodyPr>
            <a:lstStyle/>
            <a:p>
              <a:pPr algn="ctr" eaLnBrk="1" fontAlgn="auto" hangingPunct="1">
                <a:spcBef>
                  <a:spcPts val="0"/>
                </a:spcBef>
                <a:spcAft>
                  <a:spcPts val="0"/>
                </a:spcAft>
                <a:defRPr/>
              </a:pPr>
              <a:r>
                <a:rPr lang="en-US" altLang="zh-CN" sz="3200" dirty="0">
                  <a:solidFill>
                    <a:schemeClr val="bg2">
                      <a:lumMod val="25000"/>
                    </a:schemeClr>
                  </a:solidFill>
                  <a:latin typeface="Impact" panose="020B0806030902050204" pitchFamily="34" charset="0"/>
                  <a:ea typeface="+mn-ea"/>
                </a:rPr>
                <a:t>05</a:t>
              </a:r>
              <a:endParaRPr lang="zh-CN" altLang="en-US" sz="3200" dirty="0">
                <a:solidFill>
                  <a:schemeClr val="bg2">
                    <a:lumMod val="25000"/>
                  </a:schemeClr>
                </a:solidFill>
                <a:latin typeface="Impact" panose="020B0806030902050204" pitchFamily="34" charset="0"/>
                <a:ea typeface="+mn-ea"/>
              </a:endParaRPr>
            </a:p>
          </p:txBody>
        </p:sp>
      </p:grpSp>
      <p:sp>
        <p:nvSpPr>
          <p:cNvPr id="7" name="矩形 6">
            <a:extLst>
              <a:ext uri="{FF2B5EF4-FFF2-40B4-BE49-F238E27FC236}">
                <a16:creationId xmlns:a16="http://schemas.microsoft.com/office/drawing/2014/main" id="{D090BA98-08F7-479C-A3F7-F5D7EF5238D4}"/>
              </a:ext>
            </a:extLst>
          </p:cNvPr>
          <p:cNvSpPr/>
          <p:nvPr/>
        </p:nvSpPr>
        <p:spPr>
          <a:xfrm>
            <a:off x="10439400" y="6621463"/>
            <a:ext cx="17526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a:extLst>
              <a:ext uri="{FF2B5EF4-FFF2-40B4-BE49-F238E27FC236}">
                <a16:creationId xmlns:a16="http://schemas.microsoft.com/office/drawing/2014/main" id="{33C5B642-8FBB-4B34-B5BE-22B42B585F38}"/>
              </a:ext>
            </a:extLst>
          </p:cNvPr>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0" name="文本框 19">
            <a:extLst>
              <a:ext uri="{FF2B5EF4-FFF2-40B4-BE49-F238E27FC236}">
                <a16:creationId xmlns:a16="http://schemas.microsoft.com/office/drawing/2014/main" id="{89033EBD-4201-4825-B008-5990B5C577DE}"/>
              </a:ext>
            </a:extLst>
          </p:cNvPr>
          <p:cNvSpPr txBox="1"/>
          <p:nvPr/>
        </p:nvSpPr>
        <p:spPr>
          <a:xfrm>
            <a:off x="396379" y="634121"/>
            <a:ext cx="8621785" cy="338554"/>
          </a:xfrm>
          <a:prstGeom prst="rect">
            <a:avLst/>
          </a:prstGeom>
          <a:noFill/>
        </p:spPr>
        <p:txBody>
          <a:bodyPr wrap="square">
            <a:spAutoFit/>
          </a:bodyPr>
          <a:lstStyle/>
          <a:p>
            <a:r>
              <a:rPr lang="zh-CN" altLang="en-US" sz="1600" dirty="0"/>
              <a:t>        这里包装的是感知机分词器与词性标注器，得到的输出如下:</a:t>
            </a:r>
          </a:p>
        </p:txBody>
      </p:sp>
      <p:pic>
        <p:nvPicPr>
          <p:cNvPr id="9" name="图片 8">
            <a:extLst>
              <a:ext uri="{FF2B5EF4-FFF2-40B4-BE49-F238E27FC236}">
                <a16:creationId xmlns:a16="http://schemas.microsoft.com/office/drawing/2014/main" id="{70ADFAC8-B94B-4D8A-86D9-F3A540B0905D}"/>
              </a:ext>
            </a:extLst>
          </p:cNvPr>
          <p:cNvPicPr>
            <a:picLocks noChangeAspect="1"/>
          </p:cNvPicPr>
          <p:nvPr/>
        </p:nvPicPr>
        <p:blipFill>
          <a:blip r:embed="rId3"/>
          <a:stretch>
            <a:fillRect/>
          </a:stretch>
        </p:blipFill>
        <p:spPr>
          <a:xfrm>
            <a:off x="1428453" y="1139454"/>
            <a:ext cx="9844025" cy="565561"/>
          </a:xfrm>
          <a:prstGeom prst="rect">
            <a:avLst/>
          </a:prstGeom>
        </p:spPr>
      </p:pic>
      <p:sp>
        <p:nvSpPr>
          <p:cNvPr id="23" name="文本框 22">
            <a:extLst>
              <a:ext uri="{FF2B5EF4-FFF2-40B4-BE49-F238E27FC236}">
                <a16:creationId xmlns:a16="http://schemas.microsoft.com/office/drawing/2014/main" id="{0378AEA2-D124-4F91-9BA1-A029B53FDC8F}"/>
              </a:ext>
            </a:extLst>
          </p:cNvPr>
          <p:cNvSpPr txBox="1"/>
          <p:nvPr/>
        </p:nvSpPr>
        <p:spPr>
          <a:xfrm>
            <a:off x="463491" y="2068353"/>
            <a:ext cx="11532766" cy="2219967"/>
          </a:xfrm>
          <a:prstGeom prst="rect">
            <a:avLst/>
          </a:prstGeom>
          <a:noFill/>
        </p:spPr>
        <p:txBody>
          <a:bodyPr wrap="square">
            <a:spAutoFit/>
          </a:bodyPr>
          <a:lstStyle/>
          <a:p>
            <a:pPr>
              <a:lnSpc>
                <a:spcPct val="125000"/>
              </a:lnSpc>
            </a:pPr>
            <a:r>
              <a:rPr lang="zh-CN" altLang="en-US" sz="1600" dirty="0"/>
              <a:t>        其中机构名“华北电力公司”、人名“谭旭光”“胡花蕊”全部识别正确。但是地名“美国纽约现代艺术博物馆”则无法识别。其原因有两个:</a:t>
            </a:r>
            <a:endParaRPr lang="en-US" altLang="zh-CN" sz="1600" dirty="0"/>
          </a:p>
          <a:p>
            <a:pPr>
              <a:lnSpc>
                <a:spcPct val="125000"/>
              </a:lnSpc>
            </a:pPr>
            <a:r>
              <a:rPr lang="zh-CN" altLang="en-US" sz="1600" dirty="0"/>
              <a:t>       （</a:t>
            </a:r>
            <a:r>
              <a:rPr lang="en-US" altLang="zh-CN" sz="1600" dirty="0"/>
              <a:t>1</a:t>
            </a:r>
            <a:r>
              <a:rPr lang="zh-CN" altLang="en-US" sz="1600" dirty="0"/>
              <a:t>）</a:t>
            </a:r>
            <a:r>
              <a:rPr lang="en-US" altLang="zh-CN" sz="1600" dirty="0"/>
              <a:t>1998</a:t>
            </a:r>
            <a:r>
              <a:rPr lang="zh-CN" altLang="en-US" sz="1600" dirty="0"/>
              <a:t>年</a:t>
            </a:r>
            <a:r>
              <a:rPr lang="en-US" altLang="zh-CN" sz="1600" dirty="0"/>
              <a:t>《</a:t>
            </a:r>
            <a:r>
              <a:rPr lang="zh-CN" altLang="en-US" sz="1600" dirty="0"/>
              <a:t>人民日报</a:t>
            </a:r>
            <a:r>
              <a:rPr lang="en-US" altLang="zh-CN" sz="1600" dirty="0"/>
              <a:t>》</a:t>
            </a:r>
            <a:r>
              <a:rPr lang="zh-CN" altLang="en-US" sz="1600" dirty="0"/>
              <a:t>语料库中没有出现过类似于</a:t>
            </a:r>
            <a:r>
              <a:rPr lang="en-US" altLang="zh-CN" sz="1600" dirty="0"/>
              <a:t>〔</a:t>
            </a:r>
            <a:r>
              <a:rPr lang="zh-CN" altLang="en-US" sz="1600" dirty="0"/>
              <a:t>美国</a:t>
            </a:r>
            <a:r>
              <a:rPr lang="en-US" altLang="zh-CN" sz="1600" dirty="0"/>
              <a:t>/ns </a:t>
            </a:r>
            <a:r>
              <a:rPr lang="zh-CN" altLang="en-US" sz="1600" dirty="0"/>
              <a:t>纽约</a:t>
            </a:r>
            <a:r>
              <a:rPr lang="en-US" altLang="zh-CN" sz="1600" dirty="0"/>
              <a:t>/ns </a:t>
            </a:r>
            <a:r>
              <a:rPr lang="zh-CN" altLang="en-US" sz="1600" dirty="0"/>
              <a:t>现代</a:t>
            </a:r>
            <a:r>
              <a:rPr lang="en-US" altLang="zh-CN" sz="1600" dirty="0"/>
              <a:t>/t</a:t>
            </a:r>
            <a:r>
              <a:rPr lang="zh-CN" altLang="en-US" sz="1600" dirty="0"/>
              <a:t>艺术</a:t>
            </a:r>
            <a:r>
              <a:rPr lang="en-US" altLang="zh-CN" sz="1600" dirty="0"/>
              <a:t>/n</a:t>
            </a:r>
            <a:r>
              <a:rPr lang="zh-CN" altLang="en-US" sz="1600" dirty="0"/>
              <a:t>博物馆</a:t>
            </a:r>
            <a:r>
              <a:rPr lang="en-US" altLang="zh-CN" sz="1600" dirty="0"/>
              <a:t>/n] /ns</a:t>
            </a:r>
            <a:r>
              <a:rPr lang="zh-CN" altLang="en-US" sz="1600" dirty="0"/>
              <a:t>这样的样本，很可能“现    </a:t>
            </a:r>
            <a:r>
              <a:rPr lang="en-US" altLang="zh-CN" sz="1600" dirty="0"/>
              <a:t>	</a:t>
            </a:r>
            <a:r>
              <a:rPr lang="zh-CN" altLang="en-US" sz="1600" dirty="0"/>
              <a:t>代艺术”这个短语从未作为任何机构名的成分出现过</a:t>
            </a:r>
            <a:r>
              <a:rPr lang="en-US" altLang="zh-CN" sz="1600" dirty="0"/>
              <a:t>;</a:t>
            </a:r>
          </a:p>
          <a:p>
            <a:pPr>
              <a:lnSpc>
                <a:spcPct val="125000"/>
              </a:lnSpc>
            </a:pPr>
            <a:r>
              <a:rPr lang="zh-CN" altLang="en-US" sz="1600" dirty="0"/>
              <a:t>      （</a:t>
            </a:r>
            <a:r>
              <a:rPr lang="en-US" altLang="zh-CN" sz="1600" dirty="0"/>
              <a:t>2</a:t>
            </a:r>
            <a:r>
              <a:rPr lang="zh-CN" altLang="en-US" sz="1600" dirty="0"/>
              <a:t>）隐马尔可夫模型无法利用词性特征。</a:t>
            </a:r>
            <a:endParaRPr lang="en-US" altLang="zh-CN" sz="1600" dirty="0"/>
          </a:p>
          <a:p>
            <a:pPr>
              <a:lnSpc>
                <a:spcPct val="125000"/>
              </a:lnSpc>
            </a:pPr>
            <a:r>
              <a:rPr lang="zh-CN" altLang="en-US" sz="1600" dirty="0"/>
              <a:t>        对于第一个原因，只能额外标注一些语料，无法用算法解决。然而这也并非长久之计，对任何没出现过的地名，哪怕生活中再常见，隐马尔可夫模型也都无法识别。对于第二个原因，则可以通过切换到更强大的模型来解决。</a:t>
            </a:r>
          </a:p>
        </p:txBody>
      </p:sp>
    </p:spTree>
    <p:extLst>
      <p:ext uri="{BB962C8B-B14F-4D97-AF65-F5344CB8AC3E}">
        <p14:creationId xmlns:p14="http://schemas.microsoft.com/office/powerpoint/2010/main" val="3037215782"/>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84290BA-A63B-4E7E-A884-FF738CE7909F}"/>
              </a:ext>
            </a:extLst>
          </p:cNvPr>
          <p:cNvSpPr/>
          <p:nvPr/>
        </p:nvSpPr>
        <p:spPr>
          <a:xfrm>
            <a:off x="0" y="254000"/>
            <a:ext cx="609600"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a:extLst>
              <a:ext uri="{FF2B5EF4-FFF2-40B4-BE49-F238E27FC236}">
                <a16:creationId xmlns:a16="http://schemas.microsoft.com/office/drawing/2014/main" id="{600B0ADF-8D41-46B4-A138-8D6F8BA97D27}"/>
              </a:ext>
            </a:extLst>
          </p:cNvPr>
          <p:cNvSpPr/>
          <p:nvPr/>
        </p:nvSpPr>
        <p:spPr>
          <a:xfrm>
            <a:off x="6031684" y="254000"/>
            <a:ext cx="6160316"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8196" name="组合 3">
            <a:extLst>
              <a:ext uri="{FF2B5EF4-FFF2-40B4-BE49-F238E27FC236}">
                <a16:creationId xmlns:a16="http://schemas.microsoft.com/office/drawing/2014/main" id="{857EADDF-9E81-4807-B36F-5E74649BE350}"/>
              </a:ext>
            </a:extLst>
          </p:cNvPr>
          <p:cNvGrpSpPr>
            <a:grpSpLocks/>
          </p:cNvGrpSpPr>
          <p:nvPr/>
        </p:nvGrpSpPr>
        <p:grpSpPr bwMode="auto">
          <a:xfrm>
            <a:off x="550863" y="82550"/>
            <a:ext cx="5799603" cy="585788"/>
            <a:chOff x="551544" y="82976"/>
            <a:chExt cx="5797448" cy="584775"/>
          </a:xfrm>
        </p:grpSpPr>
        <p:sp>
          <p:nvSpPr>
            <p:cNvPr id="8201" name="文本框 4">
              <a:extLst>
                <a:ext uri="{FF2B5EF4-FFF2-40B4-BE49-F238E27FC236}">
                  <a16:creationId xmlns:a16="http://schemas.microsoft.com/office/drawing/2014/main" id="{E952F96E-D67D-4B29-A047-E1E6709177A9}"/>
                </a:ext>
              </a:extLst>
            </p:cNvPr>
            <p:cNvSpPr txBox="1">
              <a:spLocks noChangeArrowheads="1"/>
            </p:cNvSpPr>
            <p:nvPr/>
          </p:nvSpPr>
          <p:spPr bwMode="auto">
            <a:xfrm>
              <a:off x="800099" y="111278"/>
              <a:ext cx="5548893" cy="522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dirty="0">
                  <a:solidFill>
                    <a:srgbClr val="044875"/>
                  </a:solidFill>
                  <a:latin typeface="微软雅黑" panose="020B0503020204020204" pitchFamily="34" charset="-122"/>
                  <a:ea typeface="微软雅黑" panose="020B0503020204020204" pitchFamily="34" charset="-122"/>
                </a:rPr>
                <a:t>基于序列标注的命名实体识别</a:t>
              </a:r>
            </a:p>
          </p:txBody>
        </p:sp>
        <p:sp>
          <p:nvSpPr>
            <p:cNvPr id="6" name="文本框 5">
              <a:extLst>
                <a:ext uri="{FF2B5EF4-FFF2-40B4-BE49-F238E27FC236}">
                  <a16:creationId xmlns:a16="http://schemas.microsoft.com/office/drawing/2014/main" id="{A62A2E5B-7130-48DE-AE2F-9BEFF8073CA1}"/>
                </a:ext>
              </a:extLst>
            </p:cNvPr>
            <p:cNvSpPr txBox="1"/>
            <p:nvPr/>
          </p:nvSpPr>
          <p:spPr>
            <a:xfrm>
              <a:off x="551544" y="82976"/>
              <a:ext cx="723631" cy="584775"/>
            </a:xfrm>
            <a:prstGeom prst="rect">
              <a:avLst/>
            </a:prstGeom>
            <a:noFill/>
          </p:spPr>
          <p:txBody>
            <a:bodyPr>
              <a:spAutoFit/>
            </a:bodyPr>
            <a:lstStyle/>
            <a:p>
              <a:pPr algn="ctr" eaLnBrk="1" fontAlgn="auto" hangingPunct="1">
                <a:spcBef>
                  <a:spcPts val="0"/>
                </a:spcBef>
                <a:spcAft>
                  <a:spcPts val="0"/>
                </a:spcAft>
                <a:defRPr/>
              </a:pPr>
              <a:r>
                <a:rPr lang="en-US" altLang="zh-CN" sz="3200" dirty="0">
                  <a:solidFill>
                    <a:schemeClr val="bg2">
                      <a:lumMod val="25000"/>
                    </a:schemeClr>
                  </a:solidFill>
                  <a:latin typeface="Impact" panose="020B0806030902050204" pitchFamily="34" charset="0"/>
                  <a:ea typeface="+mn-ea"/>
                </a:rPr>
                <a:t>05</a:t>
              </a:r>
              <a:endParaRPr lang="zh-CN" altLang="en-US" sz="3200" dirty="0">
                <a:solidFill>
                  <a:schemeClr val="bg2">
                    <a:lumMod val="25000"/>
                  </a:schemeClr>
                </a:solidFill>
                <a:latin typeface="Impact" panose="020B0806030902050204" pitchFamily="34" charset="0"/>
                <a:ea typeface="+mn-ea"/>
              </a:endParaRPr>
            </a:p>
          </p:txBody>
        </p:sp>
      </p:grpSp>
      <p:sp>
        <p:nvSpPr>
          <p:cNvPr id="7" name="矩形 6">
            <a:extLst>
              <a:ext uri="{FF2B5EF4-FFF2-40B4-BE49-F238E27FC236}">
                <a16:creationId xmlns:a16="http://schemas.microsoft.com/office/drawing/2014/main" id="{D090BA98-08F7-479C-A3F7-F5D7EF5238D4}"/>
              </a:ext>
            </a:extLst>
          </p:cNvPr>
          <p:cNvSpPr/>
          <p:nvPr/>
        </p:nvSpPr>
        <p:spPr>
          <a:xfrm>
            <a:off x="10439400" y="6621463"/>
            <a:ext cx="17526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a:extLst>
              <a:ext uri="{FF2B5EF4-FFF2-40B4-BE49-F238E27FC236}">
                <a16:creationId xmlns:a16="http://schemas.microsoft.com/office/drawing/2014/main" id="{33C5B642-8FBB-4B34-B5BE-22B42B585F38}"/>
              </a:ext>
            </a:extLst>
          </p:cNvPr>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 name="文本框 13">
            <a:extLst>
              <a:ext uri="{FF2B5EF4-FFF2-40B4-BE49-F238E27FC236}">
                <a16:creationId xmlns:a16="http://schemas.microsoft.com/office/drawing/2014/main" id="{125C9BC2-51C9-48D7-9238-A6D833FE5F74}"/>
              </a:ext>
            </a:extLst>
          </p:cNvPr>
          <p:cNvSpPr txBox="1"/>
          <p:nvPr/>
        </p:nvSpPr>
        <p:spPr>
          <a:xfrm>
            <a:off x="478172" y="696478"/>
            <a:ext cx="5704513" cy="369332"/>
          </a:xfrm>
          <a:prstGeom prst="rect">
            <a:avLst/>
          </a:prstGeom>
          <a:noFill/>
        </p:spPr>
        <p:txBody>
          <a:bodyPr wrap="square" rtlCol="0">
            <a:spAutoFit/>
          </a:bodyPr>
          <a:lstStyle/>
          <a:p>
            <a:pPr marL="285750" indent="-285750">
              <a:buFont typeface="Wingdings" panose="05000000000000000000" pitchFamily="2" charset="2"/>
              <a:buChar char="l"/>
            </a:pPr>
            <a:r>
              <a:rPr lang="zh-CN" altLang="en-US" b="1" dirty="0"/>
              <a:t>基于感知机序列标注的命名实体识别</a:t>
            </a:r>
          </a:p>
        </p:txBody>
      </p:sp>
      <p:sp>
        <p:nvSpPr>
          <p:cNvPr id="15" name="文本框 14">
            <a:extLst>
              <a:ext uri="{FF2B5EF4-FFF2-40B4-BE49-F238E27FC236}">
                <a16:creationId xmlns:a16="http://schemas.microsoft.com/office/drawing/2014/main" id="{57E04CC7-C2D2-4667-B306-459A3294EABB}"/>
              </a:ext>
            </a:extLst>
          </p:cNvPr>
          <p:cNvSpPr txBox="1"/>
          <p:nvPr/>
        </p:nvSpPr>
        <p:spPr>
          <a:xfrm>
            <a:off x="527687" y="1021222"/>
            <a:ext cx="11317568" cy="681084"/>
          </a:xfrm>
          <a:prstGeom prst="rect">
            <a:avLst/>
          </a:prstGeom>
          <a:noFill/>
        </p:spPr>
        <p:txBody>
          <a:bodyPr wrap="square">
            <a:spAutoFit/>
          </a:bodyPr>
          <a:lstStyle/>
          <a:p>
            <a:pPr>
              <a:lnSpc>
                <a:spcPct val="125000"/>
              </a:lnSpc>
            </a:pPr>
            <a:r>
              <a:rPr lang="zh-CN" altLang="en-US" sz="1600" dirty="0"/>
              <a:t>          如同分词与词性标注一样，本节将再次展示结构化感知机框架的强大。感知机命名实体识别模块由独立的训练模块与预测模块组成，其训练的</a:t>
            </a:r>
            <a:r>
              <a:rPr lang="en-US" altLang="zh-CN" sz="1600" dirty="0"/>
              <a:t>Python</a:t>
            </a:r>
            <a:r>
              <a:rPr lang="zh-CN" altLang="en-US" sz="1600" dirty="0"/>
              <a:t>代码示例为（详见书中</a:t>
            </a:r>
            <a:r>
              <a:rPr lang="en-US" altLang="zh-CN" sz="1600" dirty="0"/>
              <a:t>P264</a:t>
            </a:r>
            <a:r>
              <a:rPr lang="zh-CN" altLang="en-US" sz="1600" dirty="0"/>
              <a:t>）</a:t>
            </a:r>
            <a:r>
              <a:rPr lang="en-US" altLang="zh-CN" sz="1600" dirty="0"/>
              <a:t>:</a:t>
            </a:r>
            <a:endParaRPr lang="zh-CN" altLang="en-US" sz="1600" dirty="0"/>
          </a:p>
        </p:txBody>
      </p:sp>
      <p:pic>
        <p:nvPicPr>
          <p:cNvPr id="5" name="图片 4">
            <a:extLst>
              <a:ext uri="{FF2B5EF4-FFF2-40B4-BE49-F238E27FC236}">
                <a16:creationId xmlns:a16="http://schemas.microsoft.com/office/drawing/2014/main" id="{8EF120DA-0BE3-4AF2-AC10-13FF08E82BE4}"/>
              </a:ext>
            </a:extLst>
          </p:cNvPr>
          <p:cNvPicPr>
            <a:picLocks noChangeAspect="1"/>
          </p:cNvPicPr>
          <p:nvPr/>
        </p:nvPicPr>
        <p:blipFill>
          <a:blip r:embed="rId3"/>
          <a:stretch>
            <a:fillRect/>
          </a:stretch>
        </p:blipFill>
        <p:spPr>
          <a:xfrm>
            <a:off x="2339735" y="1782127"/>
            <a:ext cx="8021462" cy="535756"/>
          </a:xfrm>
          <a:prstGeom prst="rect">
            <a:avLst/>
          </a:prstGeom>
        </p:spPr>
      </p:pic>
      <p:sp>
        <p:nvSpPr>
          <p:cNvPr id="21" name="文本框 20">
            <a:extLst>
              <a:ext uri="{FF2B5EF4-FFF2-40B4-BE49-F238E27FC236}">
                <a16:creationId xmlns:a16="http://schemas.microsoft.com/office/drawing/2014/main" id="{5538DBB2-672E-4104-A705-C4D8010290E6}"/>
              </a:ext>
            </a:extLst>
          </p:cNvPr>
          <p:cNvSpPr txBox="1"/>
          <p:nvPr/>
        </p:nvSpPr>
        <p:spPr>
          <a:xfrm>
            <a:off x="527687" y="2397705"/>
            <a:ext cx="9239075" cy="338554"/>
          </a:xfrm>
          <a:prstGeom prst="rect">
            <a:avLst/>
          </a:prstGeom>
          <a:noFill/>
        </p:spPr>
        <p:txBody>
          <a:bodyPr wrap="square">
            <a:spAutoFit/>
          </a:bodyPr>
          <a:lstStyle/>
          <a:p>
            <a:r>
              <a:rPr lang="zh-CN" altLang="en-US" sz="1600" dirty="0"/>
              <a:t>        运行示例，感知机可以正确识别隐马尔可夫模型无法处理的案例：</a:t>
            </a:r>
          </a:p>
        </p:txBody>
      </p:sp>
      <p:pic>
        <p:nvPicPr>
          <p:cNvPr id="12" name="图片 11">
            <a:extLst>
              <a:ext uri="{FF2B5EF4-FFF2-40B4-BE49-F238E27FC236}">
                <a16:creationId xmlns:a16="http://schemas.microsoft.com/office/drawing/2014/main" id="{845E7183-8D8D-4162-BB60-7A178DAB55C3}"/>
              </a:ext>
            </a:extLst>
          </p:cNvPr>
          <p:cNvPicPr>
            <a:picLocks noChangeAspect="1"/>
          </p:cNvPicPr>
          <p:nvPr/>
        </p:nvPicPr>
        <p:blipFill>
          <a:blip r:embed="rId4"/>
          <a:stretch>
            <a:fillRect/>
          </a:stretch>
        </p:blipFill>
        <p:spPr>
          <a:xfrm>
            <a:off x="2024986" y="2760431"/>
            <a:ext cx="8650959" cy="520793"/>
          </a:xfrm>
          <a:prstGeom prst="rect">
            <a:avLst/>
          </a:prstGeom>
        </p:spPr>
      </p:pic>
      <p:sp>
        <p:nvSpPr>
          <p:cNvPr id="27" name="文本框 26">
            <a:extLst>
              <a:ext uri="{FF2B5EF4-FFF2-40B4-BE49-F238E27FC236}">
                <a16:creationId xmlns:a16="http://schemas.microsoft.com/office/drawing/2014/main" id="{9224D214-025C-4520-B9C8-51B728B0AF50}"/>
              </a:ext>
            </a:extLst>
          </p:cNvPr>
          <p:cNvSpPr txBox="1"/>
          <p:nvPr/>
        </p:nvSpPr>
        <p:spPr>
          <a:xfrm>
            <a:off x="609599" y="3390143"/>
            <a:ext cx="11235655" cy="681084"/>
          </a:xfrm>
          <a:prstGeom prst="rect">
            <a:avLst/>
          </a:prstGeom>
          <a:noFill/>
        </p:spPr>
        <p:txBody>
          <a:bodyPr wrap="square">
            <a:spAutoFit/>
          </a:bodyPr>
          <a:lstStyle/>
          <a:p>
            <a:pPr>
              <a:lnSpc>
                <a:spcPct val="125000"/>
              </a:lnSpc>
            </a:pPr>
            <a:r>
              <a:rPr lang="zh-CN" altLang="en-US" sz="1600" dirty="0"/>
              <a:t>      值得一提的是，感知机命名实体识别还支持在线学习。当由于随机数、语料等种种原因模型识别失败时，可以通过PerceptronLexicalAnalyzer#learn接口来在线学习新知识，</a:t>
            </a:r>
            <a:r>
              <a:rPr lang="en-US" altLang="zh-CN" sz="1600" dirty="0"/>
              <a:t>Python</a:t>
            </a:r>
            <a:r>
              <a:rPr lang="zh-CN" altLang="en-US" sz="1600" dirty="0"/>
              <a:t>示例如下：</a:t>
            </a:r>
          </a:p>
        </p:txBody>
      </p:sp>
      <p:pic>
        <p:nvPicPr>
          <p:cNvPr id="20" name="图片 19">
            <a:extLst>
              <a:ext uri="{FF2B5EF4-FFF2-40B4-BE49-F238E27FC236}">
                <a16:creationId xmlns:a16="http://schemas.microsoft.com/office/drawing/2014/main" id="{1B746F7B-0EBE-4EA3-8AEF-6F68F72BCD39}"/>
              </a:ext>
            </a:extLst>
          </p:cNvPr>
          <p:cNvPicPr>
            <a:picLocks noChangeAspect="1"/>
          </p:cNvPicPr>
          <p:nvPr/>
        </p:nvPicPr>
        <p:blipFill>
          <a:blip r:embed="rId5"/>
          <a:stretch>
            <a:fillRect/>
          </a:stretch>
        </p:blipFill>
        <p:spPr>
          <a:xfrm>
            <a:off x="2610743" y="4054456"/>
            <a:ext cx="7750454" cy="1356826"/>
          </a:xfrm>
          <a:prstGeom prst="rect">
            <a:avLst/>
          </a:prstGeom>
        </p:spPr>
      </p:pic>
      <p:sp>
        <p:nvSpPr>
          <p:cNvPr id="29" name="文本框 28">
            <a:extLst>
              <a:ext uri="{FF2B5EF4-FFF2-40B4-BE49-F238E27FC236}">
                <a16:creationId xmlns:a16="http://schemas.microsoft.com/office/drawing/2014/main" id="{BA8EF2F4-7B0D-40A8-8B9F-FAD4FDBAB62E}"/>
              </a:ext>
            </a:extLst>
          </p:cNvPr>
          <p:cNvSpPr txBox="1"/>
          <p:nvPr/>
        </p:nvSpPr>
        <p:spPr>
          <a:xfrm>
            <a:off x="564858" y="5472432"/>
            <a:ext cx="11235654" cy="681084"/>
          </a:xfrm>
          <a:prstGeom prst="rect">
            <a:avLst/>
          </a:prstGeom>
          <a:noFill/>
        </p:spPr>
        <p:txBody>
          <a:bodyPr wrap="square">
            <a:spAutoFit/>
          </a:bodyPr>
          <a:lstStyle/>
          <a:p>
            <a:pPr>
              <a:lnSpc>
                <a:spcPct val="125000"/>
              </a:lnSpc>
            </a:pPr>
            <a:r>
              <a:rPr lang="zh-CN" altLang="en-US" sz="1600" dirty="0"/>
              <a:t>        其中，第一行创建了感知机词法分析器;第二行根据标注样本的字符串形式创建了等价的Sentence对象;第三行测试词法分析器对样本的分析结果是否与标注一致，若不一致则重复在线学习，直到两者一致。</a:t>
            </a:r>
          </a:p>
        </p:txBody>
      </p:sp>
    </p:spTree>
    <p:extLst>
      <p:ext uri="{BB962C8B-B14F-4D97-AF65-F5344CB8AC3E}">
        <p14:creationId xmlns:p14="http://schemas.microsoft.com/office/powerpoint/2010/main" val="1295501710"/>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84290BA-A63B-4E7E-A884-FF738CE7909F}"/>
              </a:ext>
            </a:extLst>
          </p:cNvPr>
          <p:cNvSpPr/>
          <p:nvPr/>
        </p:nvSpPr>
        <p:spPr>
          <a:xfrm>
            <a:off x="0" y="254000"/>
            <a:ext cx="609600"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a:extLst>
              <a:ext uri="{FF2B5EF4-FFF2-40B4-BE49-F238E27FC236}">
                <a16:creationId xmlns:a16="http://schemas.microsoft.com/office/drawing/2014/main" id="{600B0ADF-8D41-46B4-A138-8D6F8BA97D27}"/>
              </a:ext>
            </a:extLst>
          </p:cNvPr>
          <p:cNvSpPr/>
          <p:nvPr/>
        </p:nvSpPr>
        <p:spPr>
          <a:xfrm>
            <a:off x="6031684" y="254000"/>
            <a:ext cx="6160316"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8196" name="组合 3">
            <a:extLst>
              <a:ext uri="{FF2B5EF4-FFF2-40B4-BE49-F238E27FC236}">
                <a16:creationId xmlns:a16="http://schemas.microsoft.com/office/drawing/2014/main" id="{857EADDF-9E81-4807-B36F-5E74649BE350}"/>
              </a:ext>
            </a:extLst>
          </p:cNvPr>
          <p:cNvGrpSpPr>
            <a:grpSpLocks/>
          </p:cNvGrpSpPr>
          <p:nvPr/>
        </p:nvGrpSpPr>
        <p:grpSpPr bwMode="auto">
          <a:xfrm>
            <a:off x="550863" y="82550"/>
            <a:ext cx="5799603" cy="585788"/>
            <a:chOff x="551544" y="82976"/>
            <a:chExt cx="5797448" cy="584775"/>
          </a:xfrm>
        </p:grpSpPr>
        <p:sp>
          <p:nvSpPr>
            <p:cNvPr id="8201" name="文本框 4">
              <a:extLst>
                <a:ext uri="{FF2B5EF4-FFF2-40B4-BE49-F238E27FC236}">
                  <a16:creationId xmlns:a16="http://schemas.microsoft.com/office/drawing/2014/main" id="{E952F96E-D67D-4B29-A047-E1E6709177A9}"/>
                </a:ext>
              </a:extLst>
            </p:cNvPr>
            <p:cNvSpPr txBox="1">
              <a:spLocks noChangeArrowheads="1"/>
            </p:cNvSpPr>
            <p:nvPr/>
          </p:nvSpPr>
          <p:spPr bwMode="auto">
            <a:xfrm>
              <a:off x="800099" y="111278"/>
              <a:ext cx="5548893" cy="522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dirty="0">
                  <a:solidFill>
                    <a:srgbClr val="044875"/>
                  </a:solidFill>
                  <a:latin typeface="微软雅黑" panose="020B0503020204020204" pitchFamily="34" charset="-122"/>
                  <a:ea typeface="微软雅黑" panose="020B0503020204020204" pitchFamily="34" charset="-122"/>
                </a:rPr>
                <a:t>基于序列标注的命名实体识别</a:t>
              </a:r>
            </a:p>
          </p:txBody>
        </p:sp>
        <p:sp>
          <p:nvSpPr>
            <p:cNvPr id="6" name="文本框 5">
              <a:extLst>
                <a:ext uri="{FF2B5EF4-FFF2-40B4-BE49-F238E27FC236}">
                  <a16:creationId xmlns:a16="http://schemas.microsoft.com/office/drawing/2014/main" id="{A62A2E5B-7130-48DE-AE2F-9BEFF8073CA1}"/>
                </a:ext>
              </a:extLst>
            </p:cNvPr>
            <p:cNvSpPr txBox="1"/>
            <p:nvPr/>
          </p:nvSpPr>
          <p:spPr>
            <a:xfrm>
              <a:off x="551544" y="82976"/>
              <a:ext cx="723631" cy="584775"/>
            </a:xfrm>
            <a:prstGeom prst="rect">
              <a:avLst/>
            </a:prstGeom>
            <a:noFill/>
          </p:spPr>
          <p:txBody>
            <a:bodyPr>
              <a:spAutoFit/>
            </a:bodyPr>
            <a:lstStyle/>
            <a:p>
              <a:pPr algn="ctr" eaLnBrk="1" fontAlgn="auto" hangingPunct="1">
                <a:spcBef>
                  <a:spcPts val="0"/>
                </a:spcBef>
                <a:spcAft>
                  <a:spcPts val="0"/>
                </a:spcAft>
                <a:defRPr/>
              </a:pPr>
              <a:r>
                <a:rPr lang="en-US" altLang="zh-CN" sz="3200" dirty="0">
                  <a:solidFill>
                    <a:schemeClr val="bg2">
                      <a:lumMod val="25000"/>
                    </a:schemeClr>
                  </a:solidFill>
                  <a:latin typeface="Impact" panose="020B0806030902050204" pitchFamily="34" charset="0"/>
                  <a:ea typeface="+mn-ea"/>
                </a:rPr>
                <a:t>05</a:t>
              </a:r>
              <a:endParaRPr lang="zh-CN" altLang="en-US" sz="3200" dirty="0">
                <a:solidFill>
                  <a:schemeClr val="bg2">
                    <a:lumMod val="25000"/>
                  </a:schemeClr>
                </a:solidFill>
                <a:latin typeface="Impact" panose="020B0806030902050204" pitchFamily="34" charset="0"/>
                <a:ea typeface="+mn-ea"/>
              </a:endParaRPr>
            </a:p>
          </p:txBody>
        </p:sp>
      </p:grpSp>
      <p:sp>
        <p:nvSpPr>
          <p:cNvPr id="7" name="矩形 6">
            <a:extLst>
              <a:ext uri="{FF2B5EF4-FFF2-40B4-BE49-F238E27FC236}">
                <a16:creationId xmlns:a16="http://schemas.microsoft.com/office/drawing/2014/main" id="{D090BA98-08F7-479C-A3F7-F5D7EF5238D4}"/>
              </a:ext>
            </a:extLst>
          </p:cNvPr>
          <p:cNvSpPr/>
          <p:nvPr/>
        </p:nvSpPr>
        <p:spPr>
          <a:xfrm>
            <a:off x="10439400" y="6621463"/>
            <a:ext cx="17526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a:extLst>
              <a:ext uri="{FF2B5EF4-FFF2-40B4-BE49-F238E27FC236}">
                <a16:creationId xmlns:a16="http://schemas.microsoft.com/office/drawing/2014/main" id="{33C5B642-8FBB-4B34-B5BE-22B42B585F38}"/>
              </a:ext>
            </a:extLst>
          </p:cNvPr>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 name="文本框 13">
            <a:extLst>
              <a:ext uri="{FF2B5EF4-FFF2-40B4-BE49-F238E27FC236}">
                <a16:creationId xmlns:a16="http://schemas.microsoft.com/office/drawing/2014/main" id="{125C9BC2-51C9-48D7-9238-A6D833FE5F74}"/>
              </a:ext>
            </a:extLst>
          </p:cNvPr>
          <p:cNvSpPr txBox="1"/>
          <p:nvPr/>
        </p:nvSpPr>
        <p:spPr>
          <a:xfrm>
            <a:off x="478172" y="696478"/>
            <a:ext cx="5704513" cy="369332"/>
          </a:xfrm>
          <a:prstGeom prst="rect">
            <a:avLst/>
          </a:prstGeom>
          <a:noFill/>
        </p:spPr>
        <p:txBody>
          <a:bodyPr wrap="square" rtlCol="0">
            <a:spAutoFit/>
          </a:bodyPr>
          <a:lstStyle/>
          <a:p>
            <a:pPr marL="285750" indent="-285750">
              <a:buFont typeface="Wingdings" panose="05000000000000000000" pitchFamily="2" charset="2"/>
              <a:buChar char="l"/>
            </a:pPr>
            <a:r>
              <a:rPr lang="zh-CN" altLang="en-US" b="1" dirty="0"/>
              <a:t>基于条件随机场序列标注的命名实体识别</a:t>
            </a:r>
          </a:p>
        </p:txBody>
      </p:sp>
      <p:sp>
        <p:nvSpPr>
          <p:cNvPr id="18" name="文本框 17">
            <a:extLst>
              <a:ext uri="{FF2B5EF4-FFF2-40B4-BE49-F238E27FC236}">
                <a16:creationId xmlns:a16="http://schemas.microsoft.com/office/drawing/2014/main" id="{13BD7133-2AB2-401A-9DB7-CFD57442508F}"/>
              </a:ext>
            </a:extLst>
          </p:cNvPr>
          <p:cNvSpPr txBox="1"/>
          <p:nvPr/>
        </p:nvSpPr>
        <p:spPr>
          <a:xfrm>
            <a:off x="478172" y="1065810"/>
            <a:ext cx="11235656" cy="681084"/>
          </a:xfrm>
          <a:prstGeom prst="rect">
            <a:avLst/>
          </a:prstGeom>
          <a:noFill/>
        </p:spPr>
        <p:txBody>
          <a:bodyPr wrap="square">
            <a:spAutoFit/>
          </a:bodyPr>
          <a:lstStyle/>
          <a:p>
            <a:pPr>
              <a:lnSpc>
                <a:spcPct val="125000"/>
              </a:lnSpc>
            </a:pPr>
            <a:r>
              <a:rPr lang="zh-CN" altLang="en-US" sz="1600" dirty="0"/>
              <a:t>          类似于中文分词和词性标注，</a:t>
            </a:r>
            <a:r>
              <a:rPr lang="en-US" altLang="zh-CN" sz="1600" dirty="0" err="1"/>
              <a:t>HanLP</a:t>
            </a:r>
            <a:r>
              <a:rPr lang="zh-CN" altLang="en-US" sz="1600" dirty="0"/>
              <a:t>中还可以使用条件随机场进行序列标注，以期获得更好的效果。在HanLP中，条件随机场命名实体识别模块同时支持训练与预测，其</a:t>
            </a:r>
            <a:r>
              <a:rPr lang="en-US" altLang="zh-CN" sz="1600" dirty="0"/>
              <a:t>Python</a:t>
            </a:r>
            <a:r>
              <a:rPr lang="zh-CN" altLang="en-US" sz="1600" dirty="0"/>
              <a:t>代码示例为（详见书中</a:t>
            </a:r>
            <a:r>
              <a:rPr lang="en-US" altLang="zh-CN" sz="1600" dirty="0"/>
              <a:t>P265</a:t>
            </a:r>
            <a:r>
              <a:rPr lang="zh-CN" altLang="en-US" sz="1600" dirty="0"/>
              <a:t>） :</a:t>
            </a:r>
          </a:p>
        </p:txBody>
      </p:sp>
      <p:pic>
        <p:nvPicPr>
          <p:cNvPr id="10" name="图片 9">
            <a:extLst>
              <a:ext uri="{FF2B5EF4-FFF2-40B4-BE49-F238E27FC236}">
                <a16:creationId xmlns:a16="http://schemas.microsoft.com/office/drawing/2014/main" id="{2B2C2204-2A42-45C9-8431-47E6212FD5B7}"/>
              </a:ext>
            </a:extLst>
          </p:cNvPr>
          <p:cNvPicPr>
            <a:picLocks noChangeAspect="1"/>
          </p:cNvPicPr>
          <p:nvPr/>
        </p:nvPicPr>
        <p:blipFill>
          <a:blip r:embed="rId3"/>
          <a:stretch>
            <a:fillRect/>
          </a:stretch>
        </p:blipFill>
        <p:spPr>
          <a:xfrm>
            <a:off x="3903525" y="1891833"/>
            <a:ext cx="5039139" cy="573499"/>
          </a:xfrm>
          <a:prstGeom prst="rect">
            <a:avLst/>
          </a:prstGeom>
        </p:spPr>
      </p:pic>
      <p:sp>
        <p:nvSpPr>
          <p:cNvPr id="22" name="文本框 21">
            <a:extLst>
              <a:ext uri="{FF2B5EF4-FFF2-40B4-BE49-F238E27FC236}">
                <a16:creationId xmlns:a16="http://schemas.microsoft.com/office/drawing/2014/main" id="{9212C27D-7465-40C1-8E80-EA1A18787FCE}"/>
              </a:ext>
            </a:extLst>
          </p:cNvPr>
          <p:cNvSpPr txBox="1"/>
          <p:nvPr/>
        </p:nvSpPr>
        <p:spPr>
          <a:xfrm>
            <a:off x="478172" y="2730863"/>
            <a:ext cx="11417417" cy="681084"/>
          </a:xfrm>
          <a:prstGeom prst="rect">
            <a:avLst/>
          </a:prstGeom>
          <a:noFill/>
        </p:spPr>
        <p:txBody>
          <a:bodyPr wrap="square">
            <a:spAutoFit/>
          </a:bodyPr>
          <a:lstStyle/>
          <a:p>
            <a:pPr>
              <a:lnSpc>
                <a:spcPct val="125000"/>
              </a:lnSpc>
            </a:pPr>
            <a:r>
              <a:rPr lang="zh-CN" altLang="en-US" sz="1600" dirty="0"/>
              <a:t>          第一行的构造函数传入空白尤为关键，因为零参数的构造函数代表加载配置文件默认的模型，必须用null或None与之区分。训练可能耗时较长，用户可以参考控制台的提示，使用等价的CRF++命令进行训练。</a:t>
            </a:r>
          </a:p>
        </p:txBody>
      </p:sp>
    </p:spTree>
    <p:extLst>
      <p:ext uri="{BB962C8B-B14F-4D97-AF65-F5344CB8AC3E}">
        <p14:creationId xmlns:p14="http://schemas.microsoft.com/office/powerpoint/2010/main" val="3633124538"/>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84290BA-A63B-4E7E-A884-FF738CE7909F}"/>
              </a:ext>
            </a:extLst>
          </p:cNvPr>
          <p:cNvSpPr/>
          <p:nvPr/>
        </p:nvSpPr>
        <p:spPr>
          <a:xfrm>
            <a:off x="0" y="254000"/>
            <a:ext cx="609600"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a:extLst>
              <a:ext uri="{FF2B5EF4-FFF2-40B4-BE49-F238E27FC236}">
                <a16:creationId xmlns:a16="http://schemas.microsoft.com/office/drawing/2014/main" id="{600B0ADF-8D41-46B4-A138-8D6F8BA97D27}"/>
              </a:ext>
            </a:extLst>
          </p:cNvPr>
          <p:cNvSpPr/>
          <p:nvPr/>
        </p:nvSpPr>
        <p:spPr>
          <a:xfrm>
            <a:off x="6031684" y="254000"/>
            <a:ext cx="6160316"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8196" name="组合 3">
            <a:extLst>
              <a:ext uri="{FF2B5EF4-FFF2-40B4-BE49-F238E27FC236}">
                <a16:creationId xmlns:a16="http://schemas.microsoft.com/office/drawing/2014/main" id="{857EADDF-9E81-4807-B36F-5E74649BE350}"/>
              </a:ext>
            </a:extLst>
          </p:cNvPr>
          <p:cNvGrpSpPr>
            <a:grpSpLocks/>
          </p:cNvGrpSpPr>
          <p:nvPr/>
        </p:nvGrpSpPr>
        <p:grpSpPr bwMode="auto">
          <a:xfrm>
            <a:off x="550863" y="82550"/>
            <a:ext cx="5799603" cy="585788"/>
            <a:chOff x="551544" y="82976"/>
            <a:chExt cx="5797448" cy="584775"/>
          </a:xfrm>
        </p:grpSpPr>
        <p:sp>
          <p:nvSpPr>
            <p:cNvPr id="8201" name="文本框 4">
              <a:extLst>
                <a:ext uri="{FF2B5EF4-FFF2-40B4-BE49-F238E27FC236}">
                  <a16:creationId xmlns:a16="http://schemas.microsoft.com/office/drawing/2014/main" id="{E952F96E-D67D-4B29-A047-E1E6709177A9}"/>
                </a:ext>
              </a:extLst>
            </p:cNvPr>
            <p:cNvSpPr txBox="1">
              <a:spLocks noChangeArrowheads="1"/>
            </p:cNvSpPr>
            <p:nvPr/>
          </p:nvSpPr>
          <p:spPr bwMode="auto">
            <a:xfrm>
              <a:off x="800099" y="111278"/>
              <a:ext cx="5548893" cy="522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dirty="0">
                  <a:solidFill>
                    <a:srgbClr val="044875"/>
                  </a:solidFill>
                  <a:latin typeface="微软雅黑" panose="020B0503020204020204" pitchFamily="34" charset="-122"/>
                  <a:ea typeface="微软雅黑" panose="020B0503020204020204" pitchFamily="34" charset="-122"/>
                </a:rPr>
                <a:t>基于序列标注的命名实体识别</a:t>
              </a:r>
            </a:p>
          </p:txBody>
        </p:sp>
        <p:sp>
          <p:nvSpPr>
            <p:cNvPr id="6" name="文本框 5">
              <a:extLst>
                <a:ext uri="{FF2B5EF4-FFF2-40B4-BE49-F238E27FC236}">
                  <a16:creationId xmlns:a16="http://schemas.microsoft.com/office/drawing/2014/main" id="{A62A2E5B-7130-48DE-AE2F-9BEFF8073CA1}"/>
                </a:ext>
              </a:extLst>
            </p:cNvPr>
            <p:cNvSpPr txBox="1"/>
            <p:nvPr/>
          </p:nvSpPr>
          <p:spPr>
            <a:xfrm>
              <a:off x="551544" y="82976"/>
              <a:ext cx="723631" cy="584775"/>
            </a:xfrm>
            <a:prstGeom prst="rect">
              <a:avLst/>
            </a:prstGeom>
            <a:noFill/>
          </p:spPr>
          <p:txBody>
            <a:bodyPr>
              <a:spAutoFit/>
            </a:bodyPr>
            <a:lstStyle/>
            <a:p>
              <a:pPr algn="ctr" eaLnBrk="1" fontAlgn="auto" hangingPunct="1">
                <a:spcBef>
                  <a:spcPts val="0"/>
                </a:spcBef>
                <a:spcAft>
                  <a:spcPts val="0"/>
                </a:spcAft>
                <a:defRPr/>
              </a:pPr>
              <a:r>
                <a:rPr lang="en-US" altLang="zh-CN" sz="3200" dirty="0">
                  <a:solidFill>
                    <a:schemeClr val="bg2">
                      <a:lumMod val="25000"/>
                    </a:schemeClr>
                  </a:solidFill>
                  <a:latin typeface="Impact" panose="020B0806030902050204" pitchFamily="34" charset="0"/>
                  <a:ea typeface="+mn-ea"/>
                </a:rPr>
                <a:t>05</a:t>
              </a:r>
              <a:endParaRPr lang="zh-CN" altLang="en-US" sz="3200" dirty="0">
                <a:solidFill>
                  <a:schemeClr val="bg2">
                    <a:lumMod val="25000"/>
                  </a:schemeClr>
                </a:solidFill>
                <a:latin typeface="Impact" panose="020B0806030902050204" pitchFamily="34" charset="0"/>
                <a:ea typeface="+mn-ea"/>
              </a:endParaRPr>
            </a:p>
          </p:txBody>
        </p:sp>
      </p:grpSp>
      <p:sp>
        <p:nvSpPr>
          <p:cNvPr id="7" name="矩形 6">
            <a:extLst>
              <a:ext uri="{FF2B5EF4-FFF2-40B4-BE49-F238E27FC236}">
                <a16:creationId xmlns:a16="http://schemas.microsoft.com/office/drawing/2014/main" id="{D090BA98-08F7-479C-A3F7-F5D7EF5238D4}"/>
              </a:ext>
            </a:extLst>
          </p:cNvPr>
          <p:cNvSpPr/>
          <p:nvPr/>
        </p:nvSpPr>
        <p:spPr>
          <a:xfrm>
            <a:off x="10439400" y="6621463"/>
            <a:ext cx="17526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a:extLst>
              <a:ext uri="{FF2B5EF4-FFF2-40B4-BE49-F238E27FC236}">
                <a16:creationId xmlns:a16="http://schemas.microsoft.com/office/drawing/2014/main" id="{33C5B642-8FBB-4B34-B5BE-22B42B585F38}"/>
              </a:ext>
            </a:extLst>
          </p:cNvPr>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 name="文本框 13">
            <a:extLst>
              <a:ext uri="{FF2B5EF4-FFF2-40B4-BE49-F238E27FC236}">
                <a16:creationId xmlns:a16="http://schemas.microsoft.com/office/drawing/2014/main" id="{125C9BC2-51C9-48D7-9238-A6D833FE5F74}"/>
              </a:ext>
            </a:extLst>
          </p:cNvPr>
          <p:cNvSpPr txBox="1"/>
          <p:nvPr/>
        </p:nvSpPr>
        <p:spPr>
          <a:xfrm>
            <a:off x="478172" y="696478"/>
            <a:ext cx="5704513" cy="369332"/>
          </a:xfrm>
          <a:prstGeom prst="rect">
            <a:avLst/>
          </a:prstGeom>
          <a:noFill/>
        </p:spPr>
        <p:txBody>
          <a:bodyPr wrap="square" rtlCol="0">
            <a:spAutoFit/>
          </a:bodyPr>
          <a:lstStyle/>
          <a:p>
            <a:pPr marL="285750" indent="-285750">
              <a:buFont typeface="Wingdings" panose="05000000000000000000" pitchFamily="2" charset="2"/>
              <a:buChar char="l"/>
            </a:pPr>
            <a:r>
              <a:rPr lang="zh-CN" altLang="en-US" b="1" dirty="0"/>
              <a:t>命名实体识别标准化评测</a:t>
            </a:r>
          </a:p>
        </p:txBody>
      </p:sp>
      <mc:AlternateContent xmlns:mc="http://schemas.openxmlformats.org/markup-compatibility/2006">
        <mc:Choice xmlns:a14="http://schemas.microsoft.com/office/drawing/2010/main" Requires="a14">
          <p:sp>
            <p:nvSpPr>
              <p:cNvPr id="15" name="文本框 14">
                <a:extLst>
                  <a:ext uri="{FF2B5EF4-FFF2-40B4-BE49-F238E27FC236}">
                    <a16:creationId xmlns:a16="http://schemas.microsoft.com/office/drawing/2014/main" id="{C80797A1-E779-473A-BA92-37633AB62896}"/>
                  </a:ext>
                </a:extLst>
              </p:cNvPr>
              <p:cNvSpPr txBox="1"/>
              <p:nvPr/>
            </p:nvSpPr>
            <p:spPr>
              <a:xfrm>
                <a:off x="609599" y="1065810"/>
                <a:ext cx="11235655" cy="992836"/>
              </a:xfrm>
              <a:prstGeom prst="rect">
                <a:avLst/>
              </a:prstGeom>
              <a:noFill/>
            </p:spPr>
            <p:txBody>
              <a:bodyPr wrap="square">
                <a:spAutoFit/>
              </a:bodyPr>
              <a:lstStyle/>
              <a:p>
                <a:pPr>
                  <a:lnSpc>
                    <a:spcPct val="125000"/>
                  </a:lnSpc>
                </a:pPr>
                <a:r>
                  <a:rPr lang="zh-CN" altLang="en-US" sz="1600" dirty="0"/>
                  <a:t>         各个命名实体识别模块的准确率如何，并非只能通过几个句子主观感受。任何监督学习任务都有一套标准化评测方案，对于命名实体识别而言，按照惯例引入</a:t>
                </a:r>
                <a14:m>
                  <m:oMath xmlns:m="http://schemas.openxmlformats.org/officeDocument/2006/math">
                    <m:r>
                      <a:rPr lang="en-US" altLang="zh-CN" sz="1600" b="0" i="1" smtClean="0">
                        <a:latin typeface="Cambria Math" panose="02040503050406030204" pitchFamily="18" charset="0"/>
                      </a:rPr>
                      <m:t>𝑃</m:t>
                    </m:r>
                  </m:oMath>
                </a14:m>
                <a:r>
                  <a:rPr lang="zh-CN" altLang="en-US" sz="1600" dirty="0"/>
                  <a:t>、</a:t>
                </a:r>
                <a14:m>
                  <m:oMath xmlns:m="http://schemas.openxmlformats.org/officeDocument/2006/math">
                    <m:r>
                      <a:rPr lang="en-US" altLang="zh-CN" sz="1600" b="0" i="1" smtClean="0">
                        <a:latin typeface="Cambria Math" panose="02040503050406030204" pitchFamily="18" charset="0"/>
                      </a:rPr>
                      <m:t>𝑅</m:t>
                    </m:r>
                  </m:oMath>
                </a14:m>
                <a:r>
                  <a:rPr lang="zh-CN" altLang="en-US" sz="1600" dirty="0"/>
                  <a:t>和</a:t>
                </a:r>
                <a14:m>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𝐹</m:t>
                        </m:r>
                      </m:e>
                      <m:sub>
                        <m:r>
                          <a:rPr lang="en-US" altLang="zh-CN" sz="1600" b="0" i="1" smtClean="0">
                            <a:latin typeface="Cambria Math" panose="02040503050406030204" pitchFamily="18" charset="0"/>
                          </a:rPr>
                          <m:t>1</m:t>
                        </m:r>
                      </m:sub>
                    </m:sSub>
                  </m:oMath>
                </a14:m>
                <a:r>
                  <a:rPr lang="zh-CN" altLang="en-US" sz="1600" dirty="0"/>
                  <a:t>评测指标。</a:t>
                </a:r>
                <a:endParaRPr lang="en-US" altLang="zh-CN" sz="1600" dirty="0"/>
              </a:p>
              <a:p>
                <a:pPr>
                  <a:lnSpc>
                    <a:spcPct val="125000"/>
                  </a:lnSpc>
                </a:pPr>
                <a:r>
                  <a:rPr lang="zh-CN" altLang="en-US" sz="1600" dirty="0"/>
                  <a:t>        对于每一类命名实体，都定义这三个指标</a:t>
                </a:r>
                <a:r>
                  <a:rPr lang="en-US" altLang="zh-CN" sz="1600" dirty="0"/>
                  <a:t>:</a:t>
                </a:r>
                <a:endParaRPr lang="zh-CN" altLang="en-US" sz="1600" dirty="0"/>
              </a:p>
            </p:txBody>
          </p:sp>
        </mc:Choice>
        <mc:Fallback>
          <p:sp>
            <p:nvSpPr>
              <p:cNvPr id="15" name="文本框 14">
                <a:extLst>
                  <a:ext uri="{FF2B5EF4-FFF2-40B4-BE49-F238E27FC236}">
                    <a16:creationId xmlns:a16="http://schemas.microsoft.com/office/drawing/2014/main" id="{C80797A1-E779-473A-BA92-37633AB62896}"/>
                  </a:ext>
                </a:extLst>
              </p:cNvPr>
              <p:cNvSpPr txBox="1">
                <a:spLocks noRot="1" noChangeAspect="1" noMove="1" noResize="1" noEditPoints="1" noAdjustHandles="1" noChangeArrowheads="1" noChangeShapeType="1" noTextEdit="1"/>
              </p:cNvSpPr>
              <p:nvPr/>
            </p:nvSpPr>
            <p:spPr>
              <a:xfrm>
                <a:off x="609599" y="1065810"/>
                <a:ext cx="11235655" cy="992836"/>
              </a:xfrm>
              <a:prstGeom prst="rect">
                <a:avLst/>
              </a:prstGeom>
              <a:blipFill>
                <a:blip r:embed="rId3"/>
                <a:stretch>
                  <a:fillRect l="-271" b="-7362"/>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A86911C4-B493-4ABF-AC6B-AFCCC1239EF4}"/>
              </a:ext>
            </a:extLst>
          </p:cNvPr>
          <p:cNvPicPr>
            <a:picLocks noChangeAspect="1"/>
          </p:cNvPicPr>
          <p:nvPr/>
        </p:nvPicPr>
        <p:blipFill>
          <a:blip r:embed="rId4"/>
          <a:stretch>
            <a:fillRect/>
          </a:stretch>
        </p:blipFill>
        <p:spPr>
          <a:xfrm>
            <a:off x="4916471" y="2058646"/>
            <a:ext cx="2867990" cy="1774151"/>
          </a:xfrm>
          <a:prstGeom prst="rect">
            <a:avLst/>
          </a:prstGeom>
        </p:spPr>
      </p:pic>
      <p:sp>
        <p:nvSpPr>
          <p:cNvPr id="19" name="文本框 18">
            <a:extLst>
              <a:ext uri="{FF2B5EF4-FFF2-40B4-BE49-F238E27FC236}">
                <a16:creationId xmlns:a16="http://schemas.microsoft.com/office/drawing/2014/main" id="{3C432744-5DAC-4DD4-8318-A844B8E1E913}"/>
              </a:ext>
            </a:extLst>
          </p:cNvPr>
          <p:cNvSpPr txBox="1"/>
          <p:nvPr/>
        </p:nvSpPr>
        <p:spPr>
          <a:xfrm>
            <a:off x="609599" y="3867861"/>
            <a:ext cx="6094602" cy="373307"/>
          </a:xfrm>
          <a:prstGeom prst="rect">
            <a:avLst/>
          </a:prstGeom>
          <a:noFill/>
        </p:spPr>
        <p:txBody>
          <a:bodyPr wrap="square">
            <a:spAutoFit/>
          </a:bodyPr>
          <a:lstStyle/>
          <a:p>
            <a:pPr>
              <a:lnSpc>
                <a:spcPct val="125000"/>
              </a:lnSpc>
            </a:pPr>
            <a:r>
              <a:rPr lang="zh-CN" altLang="en-US" sz="1600" dirty="0"/>
              <a:t>      类似地，对所有命名实体综合起来定义三个平均化指标:</a:t>
            </a:r>
          </a:p>
        </p:txBody>
      </p:sp>
      <p:pic>
        <p:nvPicPr>
          <p:cNvPr id="13" name="图片 12">
            <a:extLst>
              <a:ext uri="{FF2B5EF4-FFF2-40B4-BE49-F238E27FC236}">
                <a16:creationId xmlns:a16="http://schemas.microsoft.com/office/drawing/2014/main" id="{824D4AE1-133F-4C8E-AA8E-27E078BAB6BD}"/>
              </a:ext>
            </a:extLst>
          </p:cNvPr>
          <p:cNvPicPr>
            <a:picLocks noChangeAspect="1"/>
          </p:cNvPicPr>
          <p:nvPr/>
        </p:nvPicPr>
        <p:blipFill>
          <a:blip r:embed="rId5"/>
          <a:stretch>
            <a:fillRect/>
          </a:stretch>
        </p:blipFill>
        <p:spPr>
          <a:xfrm>
            <a:off x="5045413" y="4229923"/>
            <a:ext cx="2610105" cy="1191420"/>
          </a:xfrm>
          <a:prstGeom prst="rect">
            <a:avLst/>
          </a:prstGeom>
        </p:spPr>
      </p:pic>
      <p:pic>
        <p:nvPicPr>
          <p:cNvPr id="17" name="图片 16">
            <a:extLst>
              <a:ext uri="{FF2B5EF4-FFF2-40B4-BE49-F238E27FC236}">
                <a16:creationId xmlns:a16="http://schemas.microsoft.com/office/drawing/2014/main" id="{6681518D-067F-4B05-A7FB-97804DF51831}"/>
              </a:ext>
            </a:extLst>
          </p:cNvPr>
          <p:cNvPicPr>
            <a:picLocks noChangeAspect="1"/>
          </p:cNvPicPr>
          <p:nvPr/>
        </p:nvPicPr>
        <p:blipFill>
          <a:blip r:embed="rId6"/>
          <a:stretch>
            <a:fillRect/>
          </a:stretch>
        </p:blipFill>
        <p:spPr>
          <a:xfrm>
            <a:off x="5045413" y="5441288"/>
            <a:ext cx="2610105" cy="609255"/>
          </a:xfrm>
          <a:prstGeom prst="rect">
            <a:avLst/>
          </a:prstGeom>
        </p:spPr>
      </p:pic>
      <p:sp>
        <p:nvSpPr>
          <p:cNvPr id="24" name="文本框 23">
            <a:extLst>
              <a:ext uri="{FF2B5EF4-FFF2-40B4-BE49-F238E27FC236}">
                <a16:creationId xmlns:a16="http://schemas.microsoft.com/office/drawing/2014/main" id="{0BE81303-2348-4F36-AA2A-87A15AEC1287}"/>
              </a:ext>
            </a:extLst>
          </p:cNvPr>
          <p:cNvSpPr txBox="1"/>
          <p:nvPr/>
        </p:nvSpPr>
        <p:spPr>
          <a:xfrm>
            <a:off x="420497" y="5992263"/>
            <a:ext cx="11659650" cy="681084"/>
          </a:xfrm>
          <a:prstGeom prst="rect">
            <a:avLst/>
          </a:prstGeom>
          <a:noFill/>
        </p:spPr>
        <p:txBody>
          <a:bodyPr wrap="square">
            <a:spAutoFit/>
          </a:bodyPr>
          <a:lstStyle/>
          <a:p>
            <a:pPr>
              <a:lnSpc>
                <a:spcPct val="125000"/>
              </a:lnSpc>
            </a:pPr>
            <a:r>
              <a:rPr lang="zh-CN" altLang="en-US" sz="1600" dirty="0"/>
              <a:t>         具体实现可见com.hankcs.hanlp.model.perceptron.utility.Utility#fevaluateNER,该函数接受命名实体识别模块和测试集作为输入，以数组的形式输出P、R和F这三个平均化评测指标。</a:t>
            </a:r>
          </a:p>
        </p:txBody>
      </p:sp>
    </p:spTree>
    <p:extLst>
      <p:ext uri="{BB962C8B-B14F-4D97-AF65-F5344CB8AC3E}">
        <p14:creationId xmlns:p14="http://schemas.microsoft.com/office/powerpoint/2010/main" val="3146758998"/>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84290BA-A63B-4E7E-A884-FF738CE7909F}"/>
              </a:ext>
            </a:extLst>
          </p:cNvPr>
          <p:cNvSpPr/>
          <p:nvPr/>
        </p:nvSpPr>
        <p:spPr>
          <a:xfrm>
            <a:off x="0" y="254000"/>
            <a:ext cx="609600"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a:extLst>
              <a:ext uri="{FF2B5EF4-FFF2-40B4-BE49-F238E27FC236}">
                <a16:creationId xmlns:a16="http://schemas.microsoft.com/office/drawing/2014/main" id="{600B0ADF-8D41-46B4-A138-8D6F8BA97D27}"/>
              </a:ext>
            </a:extLst>
          </p:cNvPr>
          <p:cNvSpPr/>
          <p:nvPr/>
        </p:nvSpPr>
        <p:spPr>
          <a:xfrm>
            <a:off x="6031684" y="254000"/>
            <a:ext cx="6160316"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8196" name="组合 3">
            <a:extLst>
              <a:ext uri="{FF2B5EF4-FFF2-40B4-BE49-F238E27FC236}">
                <a16:creationId xmlns:a16="http://schemas.microsoft.com/office/drawing/2014/main" id="{857EADDF-9E81-4807-B36F-5E74649BE350}"/>
              </a:ext>
            </a:extLst>
          </p:cNvPr>
          <p:cNvGrpSpPr>
            <a:grpSpLocks/>
          </p:cNvGrpSpPr>
          <p:nvPr/>
        </p:nvGrpSpPr>
        <p:grpSpPr bwMode="auto">
          <a:xfrm>
            <a:off x="550863" y="82550"/>
            <a:ext cx="5799603" cy="585788"/>
            <a:chOff x="551544" y="82976"/>
            <a:chExt cx="5797448" cy="584775"/>
          </a:xfrm>
        </p:grpSpPr>
        <p:sp>
          <p:nvSpPr>
            <p:cNvPr id="8201" name="文本框 4">
              <a:extLst>
                <a:ext uri="{FF2B5EF4-FFF2-40B4-BE49-F238E27FC236}">
                  <a16:creationId xmlns:a16="http://schemas.microsoft.com/office/drawing/2014/main" id="{E952F96E-D67D-4B29-A047-E1E6709177A9}"/>
                </a:ext>
              </a:extLst>
            </p:cNvPr>
            <p:cNvSpPr txBox="1">
              <a:spLocks noChangeArrowheads="1"/>
            </p:cNvSpPr>
            <p:nvPr/>
          </p:nvSpPr>
          <p:spPr bwMode="auto">
            <a:xfrm>
              <a:off x="800099" y="111278"/>
              <a:ext cx="5548893" cy="522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dirty="0">
                  <a:solidFill>
                    <a:srgbClr val="044875"/>
                  </a:solidFill>
                  <a:latin typeface="微软雅黑" panose="020B0503020204020204" pitchFamily="34" charset="-122"/>
                  <a:ea typeface="微软雅黑" panose="020B0503020204020204" pitchFamily="34" charset="-122"/>
                </a:rPr>
                <a:t>基于序列标注的命名实体识别</a:t>
              </a:r>
            </a:p>
          </p:txBody>
        </p:sp>
        <p:sp>
          <p:nvSpPr>
            <p:cNvPr id="6" name="文本框 5">
              <a:extLst>
                <a:ext uri="{FF2B5EF4-FFF2-40B4-BE49-F238E27FC236}">
                  <a16:creationId xmlns:a16="http://schemas.microsoft.com/office/drawing/2014/main" id="{A62A2E5B-7130-48DE-AE2F-9BEFF8073CA1}"/>
                </a:ext>
              </a:extLst>
            </p:cNvPr>
            <p:cNvSpPr txBox="1"/>
            <p:nvPr/>
          </p:nvSpPr>
          <p:spPr>
            <a:xfrm>
              <a:off x="551544" y="82976"/>
              <a:ext cx="723631" cy="584775"/>
            </a:xfrm>
            <a:prstGeom prst="rect">
              <a:avLst/>
            </a:prstGeom>
            <a:noFill/>
          </p:spPr>
          <p:txBody>
            <a:bodyPr>
              <a:spAutoFit/>
            </a:bodyPr>
            <a:lstStyle/>
            <a:p>
              <a:pPr algn="ctr" eaLnBrk="1" fontAlgn="auto" hangingPunct="1">
                <a:spcBef>
                  <a:spcPts val="0"/>
                </a:spcBef>
                <a:spcAft>
                  <a:spcPts val="0"/>
                </a:spcAft>
                <a:defRPr/>
              </a:pPr>
              <a:r>
                <a:rPr lang="en-US" altLang="zh-CN" sz="3200" dirty="0">
                  <a:solidFill>
                    <a:schemeClr val="bg2">
                      <a:lumMod val="25000"/>
                    </a:schemeClr>
                  </a:solidFill>
                  <a:latin typeface="Impact" panose="020B0806030902050204" pitchFamily="34" charset="0"/>
                  <a:ea typeface="+mn-ea"/>
                </a:rPr>
                <a:t>05</a:t>
              </a:r>
              <a:endParaRPr lang="zh-CN" altLang="en-US" sz="3200" dirty="0">
                <a:solidFill>
                  <a:schemeClr val="bg2">
                    <a:lumMod val="25000"/>
                  </a:schemeClr>
                </a:solidFill>
                <a:latin typeface="Impact" panose="020B0806030902050204" pitchFamily="34" charset="0"/>
                <a:ea typeface="+mn-ea"/>
              </a:endParaRPr>
            </a:p>
          </p:txBody>
        </p:sp>
      </p:grpSp>
      <p:sp>
        <p:nvSpPr>
          <p:cNvPr id="7" name="矩形 6">
            <a:extLst>
              <a:ext uri="{FF2B5EF4-FFF2-40B4-BE49-F238E27FC236}">
                <a16:creationId xmlns:a16="http://schemas.microsoft.com/office/drawing/2014/main" id="{D090BA98-08F7-479C-A3F7-F5D7EF5238D4}"/>
              </a:ext>
            </a:extLst>
          </p:cNvPr>
          <p:cNvSpPr/>
          <p:nvPr/>
        </p:nvSpPr>
        <p:spPr>
          <a:xfrm>
            <a:off x="10439400" y="6621463"/>
            <a:ext cx="17526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a:extLst>
              <a:ext uri="{FF2B5EF4-FFF2-40B4-BE49-F238E27FC236}">
                <a16:creationId xmlns:a16="http://schemas.microsoft.com/office/drawing/2014/main" id="{33C5B642-8FBB-4B34-B5BE-22B42B585F38}"/>
              </a:ext>
            </a:extLst>
          </p:cNvPr>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8" name="文本框 17">
            <a:extLst>
              <a:ext uri="{FF2B5EF4-FFF2-40B4-BE49-F238E27FC236}">
                <a16:creationId xmlns:a16="http://schemas.microsoft.com/office/drawing/2014/main" id="{CC48DA32-C5A3-42FB-A02E-096706119D34}"/>
              </a:ext>
            </a:extLst>
          </p:cNvPr>
          <p:cNvSpPr txBox="1"/>
          <p:nvPr/>
        </p:nvSpPr>
        <p:spPr>
          <a:xfrm>
            <a:off x="609599" y="662472"/>
            <a:ext cx="9507523" cy="338554"/>
          </a:xfrm>
          <a:prstGeom prst="rect">
            <a:avLst/>
          </a:prstGeom>
          <a:noFill/>
        </p:spPr>
        <p:txBody>
          <a:bodyPr wrap="square">
            <a:spAutoFit/>
          </a:bodyPr>
          <a:lstStyle/>
          <a:p>
            <a:r>
              <a:rPr lang="zh-CN" altLang="en-US" sz="1600" dirty="0"/>
              <a:t>在1998年1月《人民日报》语料库上的标准化评测结果如表8-7所示。</a:t>
            </a:r>
          </a:p>
        </p:txBody>
      </p:sp>
      <p:pic>
        <p:nvPicPr>
          <p:cNvPr id="10" name="图片 9">
            <a:extLst>
              <a:ext uri="{FF2B5EF4-FFF2-40B4-BE49-F238E27FC236}">
                <a16:creationId xmlns:a16="http://schemas.microsoft.com/office/drawing/2014/main" id="{5AFC8F30-3BC7-49C4-A053-D0FFDDC86BBD}"/>
              </a:ext>
            </a:extLst>
          </p:cNvPr>
          <p:cNvPicPr>
            <a:picLocks noChangeAspect="1"/>
          </p:cNvPicPr>
          <p:nvPr/>
        </p:nvPicPr>
        <p:blipFill>
          <a:blip r:embed="rId3"/>
          <a:stretch>
            <a:fillRect/>
          </a:stretch>
        </p:blipFill>
        <p:spPr>
          <a:xfrm>
            <a:off x="2215805" y="1001026"/>
            <a:ext cx="7760390" cy="1560854"/>
          </a:xfrm>
          <a:prstGeom prst="rect">
            <a:avLst/>
          </a:prstGeom>
        </p:spPr>
      </p:pic>
      <p:sp>
        <p:nvSpPr>
          <p:cNvPr id="21" name="文本框 20">
            <a:extLst>
              <a:ext uri="{FF2B5EF4-FFF2-40B4-BE49-F238E27FC236}">
                <a16:creationId xmlns:a16="http://schemas.microsoft.com/office/drawing/2014/main" id="{3CBF2EE1-B7D4-4255-B6C2-B07280D2A3E4}"/>
              </a:ext>
            </a:extLst>
          </p:cNvPr>
          <p:cNvSpPr txBox="1"/>
          <p:nvPr/>
        </p:nvSpPr>
        <p:spPr>
          <a:xfrm>
            <a:off x="609599" y="2656012"/>
            <a:ext cx="11101432" cy="681084"/>
          </a:xfrm>
          <a:prstGeom prst="rect">
            <a:avLst/>
          </a:prstGeom>
          <a:noFill/>
        </p:spPr>
        <p:txBody>
          <a:bodyPr wrap="square">
            <a:spAutoFit/>
          </a:bodyPr>
          <a:lstStyle/>
          <a:p>
            <a:pPr>
              <a:lnSpc>
                <a:spcPct val="125000"/>
              </a:lnSpc>
            </a:pPr>
            <a:r>
              <a:rPr lang="zh-CN" altLang="en-US" sz="1600" dirty="0"/>
              <a:t>       值得一提的是，准确率与评测策略、特征模板、语料库规模息息相关。</a:t>
            </a:r>
            <a:r>
              <a:rPr lang="en-US" altLang="zh-CN" sz="1600" dirty="0" err="1"/>
              <a:t>HanLP</a:t>
            </a:r>
            <a:r>
              <a:rPr lang="zh-CN" altLang="en-US" sz="1600" dirty="0"/>
              <a:t>的设计初衷并非单纯为了“跑分”，而是试图达到一个速度与精度的平衡。</a:t>
            </a:r>
          </a:p>
        </p:txBody>
      </p:sp>
    </p:spTree>
    <p:extLst>
      <p:ext uri="{BB962C8B-B14F-4D97-AF65-F5344CB8AC3E}">
        <p14:creationId xmlns:p14="http://schemas.microsoft.com/office/powerpoint/2010/main" val="1385350690"/>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84290BA-A63B-4E7E-A884-FF738CE7909F}"/>
              </a:ext>
            </a:extLst>
          </p:cNvPr>
          <p:cNvSpPr/>
          <p:nvPr/>
        </p:nvSpPr>
        <p:spPr>
          <a:xfrm>
            <a:off x="0" y="254000"/>
            <a:ext cx="609600"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a:extLst>
              <a:ext uri="{FF2B5EF4-FFF2-40B4-BE49-F238E27FC236}">
                <a16:creationId xmlns:a16="http://schemas.microsoft.com/office/drawing/2014/main" id="{600B0ADF-8D41-46B4-A138-8D6F8BA97D27}"/>
              </a:ext>
            </a:extLst>
          </p:cNvPr>
          <p:cNvSpPr/>
          <p:nvPr/>
        </p:nvSpPr>
        <p:spPr>
          <a:xfrm>
            <a:off x="5243119" y="254000"/>
            <a:ext cx="6948881"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8196" name="组合 3">
            <a:extLst>
              <a:ext uri="{FF2B5EF4-FFF2-40B4-BE49-F238E27FC236}">
                <a16:creationId xmlns:a16="http://schemas.microsoft.com/office/drawing/2014/main" id="{857EADDF-9E81-4807-B36F-5E74649BE350}"/>
              </a:ext>
            </a:extLst>
          </p:cNvPr>
          <p:cNvGrpSpPr>
            <a:grpSpLocks/>
          </p:cNvGrpSpPr>
          <p:nvPr/>
        </p:nvGrpSpPr>
        <p:grpSpPr bwMode="auto">
          <a:xfrm>
            <a:off x="550863" y="82550"/>
            <a:ext cx="4994261" cy="585788"/>
            <a:chOff x="551544" y="82976"/>
            <a:chExt cx="4992405" cy="584775"/>
          </a:xfrm>
        </p:grpSpPr>
        <p:sp>
          <p:nvSpPr>
            <p:cNvPr id="8201" name="文本框 4">
              <a:extLst>
                <a:ext uri="{FF2B5EF4-FFF2-40B4-BE49-F238E27FC236}">
                  <a16:creationId xmlns:a16="http://schemas.microsoft.com/office/drawing/2014/main" id="{E952F96E-D67D-4B29-A047-E1E6709177A9}"/>
                </a:ext>
              </a:extLst>
            </p:cNvPr>
            <p:cNvSpPr txBox="1">
              <a:spLocks noChangeArrowheads="1"/>
            </p:cNvSpPr>
            <p:nvPr/>
          </p:nvSpPr>
          <p:spPr bwMode="auto">
            <a:xfrm>
              <a:off x="800099" y="111278"/>
              <a:ext cx="4743850" cy="522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dirty="0">
                  <a:solidFill>
                    <a:srgbClr val="044875"/>
                  </a:solidFill>
                  <a:latin typeface="微软雅黑" panose="020B0503020204020204" pitchFamily="34" charset="-122"/>
                  <a:ea typeface="微软雅黑" panose="020B0503020204020204" pitchFamily="34" charset="-122"/>
                </a:rPr>
                <a:t>自定义领域命名实体识别</a:t>
              </a:r>
            </a:p>
          </p:txBody>
        </p:sp>
        <p:sp>
          <p:nvSpPr>
            <p:cNvPr id="6" name="文本框 5">
              <a:extLst>
                <a:ext uri="{FF2B5EF4-FFF2-40B4-BE49-F238E27FC236}">
                  <a16:creationId xmlns:a16="http://schemas.microsoft.com/office/drawing/2014/main" id="{A62A2E5B-7130-48DE-AE2F-9BEFF8073CA1}"/>
                </a:ext>
              </a:extLst>
            </p:cNvPr>
            <p:cNvSpPr txBox="1"/>
            <p:nvPr/>
          </p:nvSpPr>
          <p:spPr>
            <a:xfrm>
              <a:off x="551544" y="82976"/>
              <a:ext cx="723631" cy="584775"/>
            </a:xfrm>
            <a:prstGeom prst="rect">
              <a:avLst/>
            </a:prstGeom>
            <a:noFill/>
          </p:spPr>
          <p:txBody>
            <a:bodyPr>
              <a:spAutoFit/>
            </a:bodyPr>
            <a:lstStyle/>
            <a:p>
              <a:pPr algn="ctr" eaLnBrk="1" fontAlgn="auto" hangingPunct="1">
                <a:spcBef>
                  <a:spcPts val="0"/>
                </a:spcBef>
                <a:spcAft>
                  <a:spcPts val="0"/>
                </a:spcAft>
                <a:defRPr/>
              </a:pPr>
              <a:r>
                <a:rPr lang="en-US" altLang="zh-CN" sz="3200" dirty="0">
                  <a:solidFill>
                    <a:schemeClr val="bg2">
                      <a:lumMod val="25000"/>
                    </a:schemeClr>
                  </a:solidFill>
                  <a:latin typeface="Impact" panose="020B0806030902050204" pitchFamily="34" charset="0"/>
                  <a:ea typeface="+mn-ea"/>
                </a:rPr>
                <a:t>06</a:t>
              </a:r>
              <a:endParaRPr lang="zh-CN" altLang="en-US" sz="3200" dirty="0">
                <a:solidFill>
                  <a:schemeClr val="bg2">
                    <a:lumMod val="25000"/>
                  </a:schemeClr>
                </a:solidFill>
                <a:latin typeface="Impact" panose="020B0806030902050204" pitchFamily="34" charset="0"/>
                <a:ea typeface="+mn-ea"/>
              </a:endParaRPr>
            </a:p>
          </p:txBody>
        </p:sp>
      </p:grpSp>
      <p:sp>
        <p:nvSpPr>
          <p:cNvPr id="7" name="矩形 6">
            <a:extLst>
              <a:ext uri="{FF2B5EF4-FFF2-40B4-BE49-F238E27FC236}">
                <a16:creationId xmlns:a16="http://schemas.microsoft.com/office/drawing/2014/main" id="{D090BA98-08F7-479C-A3F7-F5D7EF5238D4}"/>
              </a:ext>
            </a:extLst>
          </p:cNvPr>
          <p:cNvSpPr/>
          <p:nvPr/>
        </p:nvSpPr>
        <p:spPr>
          <a:xfrm>
            <a:off x="10439400" y="6621463"/>
            <a:ext cx="17526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a:extLst>
              <a:ext uri="{FF2B5EF4-FFF2-40B4-BE49-F238E27FC236}">
                <a16:creationId xmlns:a16="http://schemas.microsoft.com/office/drawing/2014/main" id="{33C5B642-8FBB-4B34-B5BE-22B42B585F38}"/>
              </a:ext>
            </a:extLst>
          </p:cNvPr>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8" name="文本框 17">
            <a:extLst>
              <a:ext uri="{FF2B5EF4-FFF2-40B4-BE49-F238E27FC236}">
                <a16:creationId xmlns:a16="http://schemas.microsoft.com/office/drawing/2014/main" id="{4E5C6F9F-DB50-4EE8-996E-C33F7537D5EC}"/>
              </a:ext>
            </a:extLst>
          </p:cNvPr>
          <p:cNvSpPr txBox="1"/>
          <p:nvPr/>
        </p:nvSpPr>
        <p:spPr>
          <a:xfrm>
            <a:off x="304800" y="634121"/>
            <a:ext cx="11741791" cy="992836"/>
          </a:xfrm>
          <a:prstGeom prst="rect">
            <a:avLst/>
          </a:prstGeom>
          <a:noFill/>
        </p:spPr>
        <p:txBody>
          <a:bodyPr wrap="square">
            <a:spAutoFit/>
          </a:bodyPr>
          <a:lstStyle/>
          <a:p>
            <a:pPr>
              <a:lnSpc>
                <a:spcPct val="125000"/>
              </a:lnSpc>
            </a:pPr>
            <a:r>
              <a:rPr lang="zh-CN" altLang="en-US" sz="1600" dirty="0"/>
              <a:t>         截至目前，我们接触的都是通用领域（特别是大众新闻)上的语料库，所含的命名实体仅限于人名、地名和机构名等。假设我们想要识别专门领域中的命名实体，此时应该如何做呢?</a:t>
            </a:r>
            <a:endParaRPr lang="en-US" altLang="zh-CN" sz="1600" dirty="0"/>
          </a:p>
          <a:p>
            <a:pPr>
              <a:lnSpc>
                <a:spcPct val="125000"/>
              </a:lnSpc>
            </a:pPr>
            <a:r>
              <a:rPr lang="zh-CN" altLang="en-US" sz="1600" dirty="0"/>
              <a:t>        本节以战斗机名称的识别为例，演示量身定制一套领域模型的完整流程</a:t>
            </a:r>
          </a:p>
        </p:txBody>
      </p:sp>
      <p:sp>
        <p:nvSpPr>
          <p:cNvPr id="20" name="文本框 19">
            <a:extLst>
              <a:ext uri="{FF2B5EF4-FFF2-40B4-BE49-F238E27FC236}">
                <a16:creationId xmlns:a16="http://schemas.microsoft.com/office/drawing/2014/main" id="{8E146715-B8DC-4970-889B-E7313FF61285}"/>
              </a:ext>
            </a:extLst>
          </p:cNvPr>
          <p:cNvSpPr txBox="1"/>
          <p:nvPr/>
        </p:nvSpPr>
        <p:spPr>
          <a:xfrm>
            <a:off x="391487" y="1627077"/>
            <a:ext cx="5704513" cy="369332"/>
          </a:xfrm>
          <a:prstGeom prst="rect">
            <a:avLst/>
          </a:prstGeom>
          <a:noFill/>
        </p:spPr>
        <p:txBody>
          <a:bodyPr wrap="square" rtlCol="0">
            <a:spAutoFit/>
          </a:bodyPr>
          <a:lstStyle/>
          <a:p>
            <a:pPr marL="285750" indent="-285750">
              <a:buFont typeface="Wingdings" panose="05000000000000000000" pitchFamily="2" charset="2"/>
              <a:buChar char="l"/>
            </a:pPr>
            <a:r>
              <a:rPr lang="zh-CN" altLang="en-US" b="1" dirty="0"/>
              <a:t>标注领域命名实体识别语料库</a:t>
            </a:r>
          </a:p>
        </p:txBody>
      </p:sp>
      <p:sp>
        <p:nvSpPr>
          <p:cNvPr id="21" name="文本框 20">
            <a:extLst>
              <a:ext uri="{FF2B5EF4-FFF2-40B4-BE49-F238E27FC236}">
                <a16:creationId xmlns:a16="http://schemas.microsoft.com/office/drawing/2014/main" id="{015C9D93-8131-4F79-AD34-7D29CD9A89EA}"/>
              </a:ext>
            </a:extLst>
          </p:cNvPr>
          <p:cNvSpPr txBox="1"/>
          <p:nvPr/>
        </p:nvSpPr>
        <p:spPr>
          <a:xfrm>
            <a:off x="391487" y="1958847"/>
            <a:ext cx="11470546" cy="2223942"/>
          </a:xfrm>
          <a:prstGeom prst="rect">
            <a:avLst/>
          </a:prstGeom>
          <a:noFill/>
        </p:spPr>
        <p:txBody>
          <a:bodyPr wrap="square">
            <a:spAutoFit/>
          </a:bodyPr>
          <a:lstStyle/>
          <a:p>
            <a:pPr>
              <a:lnSpc>
                <a:spcPct val="125000"/>
              </a:lnSpc>
            </a:pPr>
            <a:r>
              <a:rPr lang="zh-CN" altLang="en-US" sz="1600" dirty="0"/>
              <a:t>         首先需要收集一些文本，作为标注语料库的原料，称为生语料。由于目标是识别文本中的战斗机名称或型号，所以生语料的来源应当是一些军事网站的报道。在实际工程中，如果需求由客户提出，则应当由该客户提供生语料。语料的量级越大越好，一般最低不少于数千个句子。</a:t>
            </a:r>
            <a:endParaRPr lang="en-US" altLang="zh-CN" sz="1600" dirty="0"/>
          </a:p>
          <a:p>
            <a:pPr>
              <a:lnSpc>
                <a:spcPct val="125000"/>
              </a:lnSpc>
            </a:pPr>
            <a:r>
              <a:rPr lang="en-US" altLang="zh-CN" sz="1600" dirty="0"/>
              <a:t>         </a:t>
            </a:r>
            <a:r>
              <a:rPr lang="zh-CN" altLang="en-US" sz="1600" dirty="0"/>
              <a:t>生语料准备就绪后，就可以开始标注了。对于命名实体识别语料库，若以词语和词性为特征的话，还需要标注分词边界和词性。不过我们不必从零开始标注，而可以在HanLP的标注基础上进行校正，这样工作量更小。假设生语料中有如下句子:</a:t>
            </a:r>
            <a:endParaRPr lang="en-US" altLang="zh-CN" sz="1600" dirty="0"/>
          </a:p>
          <a:p>
            <a:pPr algn="ctr">
              <a:lnSpc>
                <a:spcPct val="125000"/>
              </a:lnSpc>
            </a:pPr>
            <a:r>
              <a:rPr lang="zh-CN" altLang="en-US" sz="1600" dirty="0">
                <a:solidFill>
                  <a:schemeClr val="bg2">
                    <a:lumMod val="25000"/>
                  </a:schemeClr>
                </a:solidFill>
              </a:rPr>
              <a:t>米高扬设计米格</a:t>
            </a:r>
            <a:r>
              <a:rPr lang="en-US" altLang="zh-CN" sz="1600" dirty="0">
                <a:solidFill>
                  <a:schemeClr val="bg2">
                    <a:lumMod val="25000"/>
                  </a:schemeClr>
                </a:solidFill>
              </a:rPr>
              <a:t>-17PF:</a:t>
            </a:r>
            <a:r>
              <a:rPr lang="zh-CN" altLang="en-US" sz="1600" dirty="0">
                <a:solidFill>
                  <a:schemeClr val="bg2">
                    <a:lumMod val="25000"/>
                  </a:schemeClr>
                </a:solidFill>
              </a:rPr>
              <a:t>米格</a:t>
            </a:r>
            <a:r>
              <a:rPr lang="en-US" altLang="zh-CN" sz="1600" dirty="0">
                <a:solidFill>
                  <a:schemeClr val="bg2">
                    <a:lumMod val="25000"/>
                  </a:schemeClr>
                </a:solidFill>
              </a:rPr>
              <a:t>–17PF</a:t>
            </a:r>
            <a:r>
              <a:rPr lang="zh-CN" altLang="en-US" sz="1600" dirty="0">
                <a:solidFill>
                  <a:schemeClr val="bg2">
                    <a:lumMod val="25000"/>
                  </a:schemeClr>
                </a:solidFill>
              </a:rPr>
              <a:t>型战斗机比米格</a:t>
            </a:r>
            <a:r>
              <a:rPr lang="en-US" altLang="zh-CN" sz="1600" dirty="0">
                <a:solidFill>
                  <a:schemeClr val="bg2">
                    <a:lumMod val="25000"/>
                  </a:schemeClr>
                </a:solidFill>
              </a:rPr>
              <a:t>-17P</a:t>
            </a:r>
            <a:r>
              <a:rPr lang="zh-CN" altLang="en-US" sz="1600" dirty="0">
                <a:solidFill>
                  <a:schemeClr val="bg2">
                    <a:lumMod val="25000"/>
                  </a:schemeClr>
                </a:solidFill>
              </a:rPr>
              <a:t>性能更好</a:t>
            </a:r>
            <a:endParaRPr lang="en-US" altLang="zh-CN" sz="1600" dirty="0">
              <a:solidFill>
                <a:schemeClr val="bg2">
                  <a:lumMod val="25000"/>
                </a:schemeClr>
              </a:solidFill>
            </a:endParaRPr>
          </a:p>
          <a:p>
            <a:pPr>
              <a:lnSpc>
                <a:spcPct val="125000"/>
              </a:lnSpc>
            </a:pPr>
            <a:r>
              <a:rPr lang="zh-CN" altLang="en-US" sz="1600" dirty="0">
                <a:solidFill>
                  <a:schemeClr val="bg2">
                    <a:lumMod val="50000"/>
                  </a:schemeClr>
                </a:solidFill>
              </a:rPr>
              <a:t>        </a:t>
            </a:r>
            <a:r>
              <a:rPr lang="zh-CN" altLang="en-US" sz="1600" dirty="0">
                <a:solidFill>
                  <a:schemeClr val="bg2">
                    <a:lumMod val="10000"/>
                  </a:schemeClr>
                </a:solidFill>
              </a:rPr>
              <a:t>将其交由</a:t>
            </a:r>
            <a:r>
              <a:rPr lang="en-US" altLang="zh-CN" sz="1600" dirty="0" err="1">
                <a:solidFill>
                  <a:schemeClr val="bg2">
                    <a:lumMod val="10000"/>
                  </a:schemeClr>
                </a:solidFill>
              </a:rPr>
              <a:t>HanLP</a:t>
            </a:r>
            <a:r>
              <a:rPr lang="zh-CN" altLang="en-US" sz="1600" dirty="0">
                <a:solidFill>
                  <a:schemeClr val="bg2">
                    <a:lumMod val="10000"/>
                  </a:schemeClr>
                </a:solidFill>
              </a:rPr>
              <a:t>的词法分析器</a:t>
            </a:r>
            <a:r>
              <a:rPr lang="en-US" altLang="zh-CN" sz="1600" dirty="0">
                <a:solidFill>
                  <a:schemeClr val="bg2">
                    <a:lumMod val="10000"/>
                  </a:schemeClr>
                </a:solidFill>
              </a:rPr>
              <a:t>CRFLexical2nalyzer</a:t>
            </a:r>
            <a:r>
              <a:rPr lang="zh-CN" altLang="en-US" sz="1600" dirty="0">
                <a:solidFill>
                  <a:schemeClr val="bg2">
                    <a:lumMod val="10000"/>
                  </a:schemeClr>
                </a:solidFill>
              </a:rPr>
              <a:t>分析后，输出为如下结果</a:t>
            </a:r>
            <a:r>
              <a:rPr lang="en-US" altLang="zh-CN" sz="1600" dirty="0">
                <a:solidFill>
                  <a:schemeClr val="bg2">
                    <a:lumMod val="10000"/>
                  </a:schemeClr>
                </a:solidFill>
              </a:rPr>
              <a:t>:</a:t>
            </a:r>
            <a:endParaRPr lang="zh-CN" altLang="en-US" sz="1600" dirty="0">
              <a:solidFill>
                <a:schemeClr val="bg2">
                  <a:lumMod val="10000"/>
                </a:schemeClr>
              </a:solidFill>
            </a:endParaRPr>
          </a:p>
        </p:txBody>
      </p:sp>
      <p:pic>
        <p:nvPicPr>
          <p:cNvPr id="11" name="图片 10">
            <a:extLst>
              <a:ext uri="{FF2B5EF4-FFF2-40B4-BE49-F238E27FC236}">
                <a16:creationId xmlns:a16="http://schemas.microsoft.com/office/drawing/2014/main" id="{9DC99054-8A7F-4FE0-B62E-36A49AF42136}"/>
              </a:ext>
            </a:extLst>
          </p:cNvPr>
          <p:cNvPicPr>
            <a:picLocks noChangeAspect="1"/>
          </p:cNvPicPr>
          <p:nvPr/>
        </p:nvPicPr>
        <p:blipFill>
          <a:blip r:embed="rId3"/>
          <a:stretch>
            <a:fillRect/>
          </a:stretch>
        </p:blipFill>
        <p:spPr>
          <a:xfrm>
            <a:off x="1815517" y="4182789"/>
            <a:ext cx="8560965" cy="556573"/>
          </a:xfrm>
          <a:prstGeom prst="rect">
            <a:avLst/>
          </a:prstGeom>
        </p:spPr>
      </p:pic>
      <p:sp>
        <p:nvSpPr>
          <p:cNvPr id="25" name="文本框 24">
            <a:extLst>
              <a:ext uri="{FF2B5EF4-FFF2-40B4-BE49-F238E27FC236}">
                <a16:creationId xmlns:a16="http://schemas.microsoft.com/office/drawing/2014/main" id="{79E04A01-B41F-48F3-9226-34F4FC09CCC1}"/>
              </a:ext>
            </a:extLst>
          </p:cNvPr>
          <p:cNvSpPr txBox="1"/>
          <p:nvPr/>
        </p:nvSpPr>
        <p:spPr>
          <a:xfrm>
            <a:off x="391486" y="4741779"/>
            <a:ext cx="11546047" cy="988860"/>
          </a:xfrm>
          <a:prstGeom prst="rect">
            <a:avLst/>
          </a:prstGeom>
          <a:noFill/>
        </p:spPr>
        <p:txBody>
          <a:bodyPr wrap="square">
            <a:spAutoFit/>
          </a:bodyPr>
          <a:lstStyle/>
          <a:p>
            <a:pPr>
              <a:lnSpc>
                <a:spcPct val="125000"/>
              </a:lnSpc>
            </a:pPr>
            <a:r>
              <a:rPr lang="zh-CN" altLang="en-US" sz="1600" dirty="0"/>
              <a:t>         由于《人民日报》语料库中并没有米格-17PF这样的命名实体，所以战斗机名称一般被错误地切开。要教会机器合并战斗机名称、我们必须向机器示范正确的范例。为了表示战斗机，我们定义一个标签，按照PKU词类体系，记作np ( noun plane )。于是我们人工将其校正为:</a:t>
            </a:r>
          </a:p>
        </p:txBody>
      </p:sp>
      <p:pic>
        <p:nvPicPr>
          <p:cNvPr id="22" name="图片 21">
            <a:extLst>
              <a:ext uri="{FF2B5EF4-FFF2-40B4-BE49-F238E27FC236}">
                <a16:creationId xmlns:a16="http://schemas.microsoft.com/office/drawing/2014/main" id="{838CC6D7-0C4E-4824-9ED5-82DD70DD6B06}"/>
              </a:ext>
            </a:extLst>
          </p:cNvPr>
          <p:cNvPicPr>
            <a:picLocks noChangeAspect="1"/>
          </p:cNvPicPr>
          <p:nvPr/>
        </p:nvPicPr>
        <p:blipFill>
          <a:blip r:embed="rId4"/>
          <a:stretch>
            <a:fillRect/>
          </a:stretch>
        </p:blipFill>
        <p:spPr>
          <a:xfrm>
            <a:off x="1815517" y="5705963"/>
            <a:ext cx="8696277" cy="618533"/>
          </a:xfrm>
          <a:prstGeom prst="rect">
            <a:avLst/>
          </a:prstGeom>
        </p:spPr>
      </p:pic>
      <p:sp>
        <p:nvSpPr>
          <p:cNvPr id="28" name="文本框 27">
            <a:extLst>
              <a:ext uri="{FF2B5EF4-FFF2-40B4-BE49-F238E27FC236}">
                <a16:creationId xmlns:a16="http://schemas.microsoft.com/office/drawing/2014/main" id="{A2558D5B-100F-4897-8EC7-E366B54D8EDF}"/>
              </a:ext>
            </a:extLst>
          </p:cNvPr>
          <p:cNvSpPr txBox="1"/>
          <p:nvPr/>
        </p:nvSpPr>
        <p:spPr>
          <a:xfrm>
            <a:off x="807535" y="6324496"/>
            <a:ext cx="7966745" cy="338554"/>
          </a:xfrm>
          <a:prstGeom prst="rect">
            <a:avLst/>
          </a:prstGeom>
          <a:noFill/>
        </p:spPr>
        <p:txBody>
          <a:bodyPr wrap="square">
            <a:spAutoFit/>
          </a:bodyPr>
          <a:lstStyle/>
          <a:p>
            <a:r>
              <a:rPr lang="zh-CN" altLang="en-US" sz="1600" dirty="0"/>
              <a:t>这样的样本标注了数千个之后，生语料就被标注成了熟语料，可以进行下一步训练了。</a:t>
            </a:r>
          </a:p>
        </p:txBody>
      </p:sp>
    </p:spTree>
    <p:extLst>
      <p:ext uri="{BB962C8B-B14F-4D97-AF65-F5344CB8AC3E}">
        <p14:creationId xmlns:p14="http://schemas.microsoft.com/office/powerpoint/2010/main" val="2107358252"/>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84290BA-A63B-4E7E-A884-FF738CE7909F}"/>
              </a:ext>
            </a:extLst>
          </p:cNvPr>
          <p:cNvSpPr/>
          <p:nvPr/>
        </p:nvSpPr>
        <p:spPr>
          <a:xfrm>
            <a:off x="0" y="254000"/>
            <a:ext cx="609600"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a:extLst>
              <a:ext uri="{FF2B5EF4-FFF2-40B4-BE49-F238E27FC236}">
                <a16:creationId xmlns:a16="http://schemas.microsoft.com/office/drawing/2014/main" id="{600B0ADF-8D41-46B4-A138-8D6F8BA97D27}"/>
              </a:ext>
            </a:extLst>
          </p:cNvPr>
          <p:cNvSpPr/>
          <p:nvPr/>
        </p:nvSpPr>
        <p:spPr>
          <a:xfrm>
            <a:off x="5243119" y="254000"/>
            <a:ext cx="6948881"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8196" name="组合 3">
            <a:extLst>
              <a:ext uri="{FF2B5EF4-FFF2-40B4-BE49-F238E27FC236}">
                <a16:creationId xmlns:a16="http://schemas.microsoft.com/office/drawing/2014/main" id="{857EADDF-9E81-4807-B36F-5E74649BE350}"/>
              </a:ext>
            </a:extLst>
          </p:cNvPr>
          <p:cNvGrpSpPr>
            <a:grpSpLocks/>
          </p:cNvGrpSpPr>
          <p:nvPr/>
        </p:nvGrpSpPr>
        <p:grpSpPr bwMode="auto">
          <a:xfrm>
            <a:off x="550863" y="82550"/>
            <a:ext cx="4994261" cy="585788"/>
            <a:chOff x="551544" y="82976"/>
            <a:chExt cx="4992405" cy="584775"/>
          </a:xfrm>
        </p:grpSpPr>
        <p:sp>
          <p:nvSpPr>
            <p:cNvPr id="8201" name="文本框 4">
              <a:extLst>
                <a:ext uri="{FF2B5EF4-FFF2-40B4-BE49-F238E27FC236}">
                  <a16:creationId xmlns:a16="http://schemas.microsoft.com/office/drawing/2014/main" id="{E952F96E-D67D-4B29-A047-E1E6709177A9}"/>
                </a:ext>
              </a:extLst>
            </p:cNvPr>
            <p:cNvSpPr txBox="1">
              <a:spLocks noChangeArrowheads="1"/>
            </p:cNvSpPr>
            <p:nvPr/>
          </p:nvSpPr>
          <p:spPr bwMode="auto">
            <a:xfrm>
              <a:off x="800099" y="111278"/>
              <a:ext cx="4743850" cy="522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dirty="0">
                  <a:solidFill>
                    <a:srgbClr val="044875"/>
                  </a:solidFill>
                  <a:latin typeface="微软雅黑" panose="020B0503020204020204" pitchFamily="34" charset="-122"/>
                  <a:ea typeface="微软雅黑" panose="020B0503020204020204" pitchFamily="34" charset="-122"/>
                </a:rPr>
                <a:t>自定义领域命名实体识别</a:t>
              </a:r>
            </a:p>
          </p:txBody>
        </p:sp>
        <p:sp>
          <p:nvSpPr>
            <p:cNvPr id="6" name="文本框 5">
              <a:extLst>
                <a:ext uri="{FF2B5EF4-FFF2-40B4-BE49-F238E27FC236}">
                  <a16:creationId xmlns:a16="http://schemas.microsoft.com/office/drawing/2014/main" id="{A62A2E5B-7130-48DE-AE2F-9BEFF8073CA1}"/>
                </a:ext>
              </a:extLst>
            </p:cNvPr>
            <p:cNvSpPr txBox="1"/>
            <p:nvPr/>
          </p:nvSpPr>
          <p:spPr>
            <a:xfrm>
              <a:off x="551544" y="82976"/>
              <a:ext cx="723631" cy="584775"/>
            </a:xfrm>
            <a:prstGeom prst="rect">
              <a:avLst/>
            </a:prstGeom>
            <a:noFill/>
          </p:spPr>
          <p:txBody>
            <a:bodyPr>
              <a:spAutoFit/>
            </a:bodyPr>
            <a:lstStyle/>
            <a:p>
              <a:pPr algn="ctr" eaLnBrk="1" fontAlgn="auto" hangingPunct="1">
                <a:spcBef>
                  <a:spcPts val="0"/>
                </a:spcBef>
                <a:spcAft>
                  <a:spcPts val="0"/>
                </a:spcAft>
                <a:defRPr/>
              </a:pPr>
              <a:r>
                <a:rPr lang="en-US" altLang="zh-CN" sz="3200" dirty="0">
                  <a:solidFill>
                    <a:schemeClr val="bg2">
                      <a:lumMod val="25000"/>
                    </a:schemeClr>
                  </a:solidFill>
                  <a:latin typeface="Impact" panose="020B0806030902050204" pitchFamily="34" charset="0"/>
                  <a:ea typeface="+mn-ea"/>
                </a:rPr>
                <a:t>06</a:t>
              </a:r>
              <a:endParaRPr lang="zh-CN" altLang="en-US" sz="3200" dirty="0">
                <a:solidFill>
                  <a:schemeClr val="bg2">
                    <a:lumMod val="25000"/>
                  </a:schemeClr>
                </a:solidFill>
                <a:latin typeface="Impact" panose="020B0806030902050204" pitchFamily="34" charset="0"/>
                <a:ea typeface="+mn-ea"/>
              </a:endParaRPr>
            </a:p>
          </p:txBody>
        </p:sp>
      </p:grpSp>
      <p:sp>
        <p:nvSpPr>
          <p:cNvPr id="7" name="矩形 6">
            <a:extLst>
              <a:ext uri="{FF2B5EF4-FFF2-40B4-BE49-F238E27FC236}">
                <a16:creationId xmlns:a16="http://schemas.microsoft.com/office/drawing/2014/main" id="{D090BA98-08F7-479C-A3F7-F5D7EF5238D4}"/>
              </a:ext>
            </a:extLst>
          </p:cNvPr>
          <p:cNvSpPr/>
          <p:nvPr/>
        </p:nvSpPr>
        <p:spPr>
          <a:xfrm>
            <a:off x="10439400" y="6621463"/>
            <a:ext cx="17526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a:extLst>
              <a:ext uri="{FF2B5EF4-FFF2-40B4-BE49-F238E27FC236}">
                <a16:creationId xmlns:a16="http://schemas.microsoft.com/office/drawing/2014/main" id="{33C5B642-8FBB-4B34-B5BE-22B42B585F38}"/>
              </a:ext>
            </a:extLst>
          </p:cNvPr>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0" name="文本框 19">
            <a:extLst>
              <a:ext uri="{FF2B5EF4-FFF2-40B4-BE49-F238E27FC236}">
                <a16:creationId xmlns:a16="http://schemas.microsoft.com/office/drawing/2014/main" id="{8E146715-B8DC-4970-889B-E7313FF61285}"/>
              </a:ext>
            </a:extLst>
          </p:cNvPr>
          <p:cNvSpPr txBox="1"/>
          <p:nvPr/>
        </p:nvSpPr>
        <p:spPr>
          <a:xfrm>
            <a:off x="391487" y="655122"/>
            <a:ext cx="5704513" cy="369332"/>
          </a:xfrm>
          <a:prstGeom prst="rect">
            <a:avLst/>
          </a:prstGeom>
          <a:noFill/>
        </p:spPr>
        <p:txBody>
          <a:bodyPr wrap="square" rtlCol="0">
            <a:spAutoFit/>
          </a:bodyPr>
          <a:lstStyle/>
          <a:p>
            <a:pPr marL="285750" indent="-285750">
              <a:buFont typeface="Wingdings" panose="05000000000000000000" pitchFamily="2" charset="2"/>
              <a:buChar char="l"/>
            </a:pPr>
            <a:r>
              <a:rPr lang="zh-CN" altLang="en-US" b="1" dirty="0"/>
              <a:t>训练领域模型</a:t>
            </a:r>
          </a:p>
        </p:txBody>
      </p:sp>
      <p:sp>
        <p:nvSpPr>
          <p:cNvPr id="17" name="文本框 16">
            <a:extLst>
              <a:ext uri="{FF2B5EF4-FFF2-40B4-BE49-F238E27FC236}">
                <a16:creationId xmlns:a16="http://schemas.microsoft.com/office/drawing/2014/main" id="{9D4DB804-D55C-40CE-957F-6EC90B3D6A3E}"/>
              </a:ext>
            </a:extLst>
          </p:cNvPr>
          <p:cNvSpPr txBox="1"/>
          <p:nvPr/>
        </p:nvSpPr>
        <p:spPr>
          <a:xfrm>
            <a:off x="740327" y="1002785"/>
            <a:ext cx="9972413" cy="338554"/>
          </a:xfrm>
          <a:prstGeom prst="rect">
            <a:avLst/>
          </a:prstGeom>
          <a:noFill/>
        </p:spPr>
        <p:txBody>
          <a:bodyPr wrap="square">
            <a:spAutoFit/>
          </a:bodyPr>
          <a:lstStyle/>
          <a:p>
            <a:r>
              <a:rPr lang="zh-CN" altLang="en-US" sz="1600" dirty="0"/>
              <a:t>为了训练速度，</a:t>
            </a:r>
            <a:r>
              <a:rPr lang="en-US" altLang="zh-CN" sz="1600" dirty="0" err="1"/>
              <a:t>HanLP</a:t>
            </a:r>
            <a:r>
              <a:rPr lang="zh-CN" altLang="en-US" sz="1600" dirty="0"/>
              <a:t>在本节选择感知机作为训练算法，</a:t>
            </a:r>
            <a:r>
              <a:rPr lang="en-US" altLang="zh-CN" sz="1600" dirty="0"/>
              <a:t>Python</a:t>
            </a:r>
            <a:r>
              <a:rPr lang="zh-CN" altLang="en-US" sz="1600" dirty="0"/>
              <a:t>代码示例如下（详见书中</a:t>
            </a:r>
            <a:r>
              <a:rPr lang="en-US" altLang="zh-CN" sz="1600" dirty="0"/>
              <a:t>P268</a:t>
            </a:r>
            <a:r>
              <a:rPr lang="zh-CN" altLang="en-US" sz="1600" dirty="0"/>
              <a:t>）：</a:t>
            </a:r>
          </a:p>
        </p:txBody>
      </p:sp>
      <p:pic>
        <p:nvPicPr>
          <p:cNvPr id="9" name="图片 8">
            <a:extLst>
              <a:ext uri="{FF2B5EF4-FFF2-40B4-BE49-F238E27FC236}">
                <a16:creationId xmlns:a16="http://schemas.microsoft.com/office/drawing/2014/main" id="{3702686D-AD21-4BF3-98AF-07277535A16C}"/>
              </a:ext>
            </a:extLst>
          </p:cNvPr>
          <p:cNvPicPr>
            <a:picLocks noChangeAspect="1"/>
          </p:cNvPicPr>
          <p:nvPr/>
        </p:nvPicPr>
        <p:blipFill>
          <a:blip r:embed="rId3"/>
          <a:stretch>
            <a:fillRect/>
          </a:stretch>
        </p:blipFill>
        <p:spPr>
          <a:xfrm>
            <a:off x="1764191" y="1372117"/>
            <a:ext cx="8663617" cy="1807311"/>
          </a:xfrm>
          <a:prstGeom prst="rect">
            <a:avLst/>
          </a:prstGeom>
        </p:spPr>
      </p:pic>
      <p:sp>
        <p:nvSpPr>
          <p:cNvPr id="23" name="文本框 22">
            <a:extLst>
              <a:ext uri="{FF2B5EF4-FFF2-40B4-BE49-F238E27FC236}">
                <a16:creationId xmlns:a16="http://schemas.microsoft.com/office/drawing/2014/main" id="{B08F60FF-3F02-41F2-9135-150830681176}"/>
              </a:ext>
            </a:extLst>
          </p:cNvPr>
          <p:cNvSpPr txBox="1"/>
          <p:nvPr/>
        </p:nvSpPr>
        <p:spPr>
          <a:xfrm>
            <a:off x="391487" y="3187462"/>
            <a:ext cx="6094602" cy="369332"/>
          </a:xfrm>
          <a:prstGeom prst="rect">
            <a:avLst/>
          </a:prstGeom>
          <a:noFill/>
        </p:spPr>
        <p:txBody>
          <a:bodyPr wrap="square">
            <a:spAutoFit/>
          </a:bodyPr>
          <a:lstStyle/>
          <a:p>
            <a:r>
              <a:rPr lang="zh-CN" altLang="en-US" dirty="0"/>
              <a:t>     </a:t>
            </a:r>
            <a:r>
              <a:rPr lang="zh-CN" altLang="en-US" sz="1600" dirty="0"/>
              <a:t>训练完毕后,识别结果如下所示:</a:t>
            </a:r>
            <a:endParaRPr lang="zh-CN" altLang="en-US" dirty="0"/>
          </a:p>
        </p:txBody>
      </p:sp>
      <p:pic>
        <p:nvPicPr>
          <p:cNvPr id="13" name="图片 12">
            <a:extLst>
              <a:ext uri="{FF2B5EF4-FFF2-40B4-BE49-F238E27FC236}">
                <a16:creationId xmlns:a16="http://schemas.microsoft.com/office/drawing/2014/main" id="{F0C7FDE1-4ABB-4BA5-A2B8-CB4F40372458}"/>
              </a:ext>
            </a:extLst>
          </p:cNvPr>
          <p:cNvPicPr>
            <a:picLocks noChangeAspect="1"/>
          </p:cNvPicPr>
          <p:nvPr/>
        </p:nvPicPr>
        <p:blipFill>
          <a:blip r:embed="rId4"/>
          <a:stretch>
            <a:fillRect/>
          </a:stretch>
        </p:blipFill>
        <p:spPr>
          <a:xfrm>
            <a:off x="1680942" y="3564828"/>
            <a:ext cx="8758458" cy="580992"/>
          </a:xfrm>
          <a:prstGeom prst="rect">
            <a:avLst/>
          </a:prstGeom>
        </p:spPr>
      </p:pic>
      <p:sp>
        <p:nvSpPr>
          <p:cNvPr id="26" name="文本框 25">
            <a:extLst>
              <a:ext uri="{FF2B5EF4-FFF2-40B4-BE49-F238E27FC236}">
                <a16:creationId xmlns:a16="http://schemas.microsoft.com/office/drawing/2014/main" id="{A5403263-DCE2-4784-A4BD-84421052A7CA}"/>
              </a:ext>
            </a:extLst>
          </p:cNvPr>
          <p:cNvSpPr txBox="1"/>
          <p:nvPr/>
        </p:nvSpPr>
        <p:spPr>
          <a:xfrm>
            <a:off x="276836" y="4165798"/>
            <a:ext cx="11492917" cy="373307"/>
          </a:xfrm>
          <a:prstGeom prst="rect">
            <a:avLst/>
          </a:prstGeom>
          <a:noFill/>
        </p:spPr>
        <p:txBody>
          <a:bodyPr wrap="square">
            <a:spAutoFit/>
          </a:bodyPr>
          <a:lstStyle/>
          <a:p>
            <a:pPr>
              <a:lnSpc>
                <a:spcPct val="125000"/>
              </a:lnSpc>
            </a:pPr>
            <a:r>
              <a:rPr lang="zh-CN" altLang="en-US" sz="1600" dirty="0"/>
              <a:t>         这句话已经在语料库中出现过，能被正确识别并不意外。伪造一款“米格-阿帕奇-666S”战斗机，试试模型的泛化能力:</a:t>
            </a:r>
          </a:p>
        </p:txBody>
      </p:sp>
      <p:pic>
        <p:nvPicPr>
          <p:cNvPr id="16" name="图片 15">
            <a:extLst>
              <a:ext uri="{FF2B5EF4-FFF2-40B4-BE49-F238E27FC236}">
                <a16:creationId xmlns:a16="http://schemas.microsoft.com/office/drawing/2014/main" id="{A6F62629-B9F4-42FF-8718-9EC920DC8DEC}"/>
              </a:ext>
            </a:extLst>
          </p:cNvPr>
          <p:cNvPicPr>
            <a:picLocks noChangeAspect="1"/>
          </p:cNvPicPr>
          <p:nvPr/>
        </p:nvPicPr>
        <p:blipFill>
          <a:blip r:embed="rId5"/>
          <a:stretch>
            <a:fillRect/>
          </a:stretch>
        </p:blipFill>
        <p:spPr>
          <a:xfrm>
            <a:off x="2899649" y="4559083"/>
            <a:ext cx="5290949" cy="390384"/>
          </a:xfrm>
          <a:prstGeom prst="rect">
            <a:avLst/>
          </a:prstGeom>
        </p:spPr>
      </p:pic>
      <p:sp>
        <p:nvSpPr>
          <p:cNvPr id="29" name="文本框 28">
            <a:extLst>
              <a:ext uri="{FF2B5EF4-FFF2-40B4-BE49-F238E27FC236}">
                <a16:creationId xmlns:a16="http://schemas.microsoft.com/office/drawing/2014/main" id="{1B8D15A9-53D1-46E8-BA34-39540BAE9742}"/>
              </a:ext>
            </a:extLst>
          </p:cNvPr>
          <p:cNvSpPr txBox="1"/>
          <p:nvPr/>
        </p:nvSpPr>
        <p:spPr>
          <a:xfrm>
            <a:off x="609600" y="4949467"/>
            <a:ext cx="6094602" cy="338554"/>
          </a:xfrm>
          <a:prstGeom prst="rect">
            <a:avLst/>
          </a:prstGeom>
          <a:noFill/>
        </p:spPr>
        <p:txBody>
          <a:bodyPr wrap="square">
            <a:spAutoFit/>
          </a:bodyPr>
          <a:lstStyle/>
          <a:p>
            <a:r>
              <a:rPr lang="zh-CN" altLang="en-US" sz="1600" dirty="0"/>
              <a:t>发现该新型号依然可以正确识别:</a:t>
            </a:r>
          </a:p>
        </p:txBody>
      </p:sp>
      <p:pic>
        <p:nvPicPr>
          <p:cNvPr id="27" name="图片 26">
            <a:extLst>
              <a:ext uri="{FF2B5EF4-FFF2-40B4-BE49-F238E27FC236}">
                <a16:creationId xmlns:a16="http://schemas.microsoft.com/office/drawing/2014/main" id="{940999E7-9E81-49F6-A026-0BCD308084A1}"/>
              </a:ext>
            </a:extLst>
          </p:cNvPr>
          <p:cNvPicPr>
            <a:picLocks noChangeAspect="1"/>
          </p:cNvPicPr>
          <p:nvPr/>
        </p:nvPicPr>
        <p:blipFill>
          <a:blip r:embed="rId6"/>
          <a:stretch>
            <a:fillRect/>
          </a:stretch>
        </p:blipFill>
        <p:spPr>
          <a:xfrm>
            <a:off x="3141595" y="5289158"/>
            <a:ext cx="4807058" cy="349994"/>
          </a:xfrm>
          <a:prstGeom prst="rect">
            <a:avLst/>
          </a:prstGeom>
        </p:spPr>
      </p:pic>
      <p:sp>
        <p:nvSpPr>
          <p:cNvPr id="33" name="文本框 32">
            <a:extLst>
              <a:ext uri="{FF2B5EF4-FFF2-40B4-BE49-F238E27FC236}">
                <a16:creationId xmlns:a16="http://schemas.microsoft.com/office/drawing/2014/main" id="{0767D0D9-EECD-4517-92BF-6366373C137D}"/>
              </a:ext>
            </a:extLst>
          </p:cNvPr>
          <p:cNvSpPr txBox="1"/>
          <p:nvPr/>
        </p:nvSpPr>
        <p:spPr>
          <a:xfrm>
            <a:off x="609600" y="5760975"/>
            <a:ext cx="6094602" cy="338554"/>
          </a:xfrm>
          <a:prstGeom prst="rect">
            <a:avLst/>
          </a:prstGeom>
          <a:noFill/>
        </p:spPr>
        <p:txBody>
          <a:bodyPr wrap="square">
            <a:spAutoFit/>
          </a:bodyPr>
          <a:lstStyle/>
          <a:p>
            <a:r>
              <a:rPr lang="zh-CN" altLang="en-US" sz="1600" dirty="0"/>
              <a:t>这说明模型工作正常，能够预测未知情况。</a:t>
            </a:r>
          </a:p>
        </p:txBody>
      </p:sp>
    </p:spTree>
    <p:extLst>
      <p:ext uri="{BB962C8B-B14F-4D97-AF65-F5344CB8AC3E}">
        <p14:creationId xmlns:p14="http://schemas.microsoft.com/office/powerpoint/2010/main" val="1579538519"/>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62EF0C4-6C80-4245-833E-229DCB0F1D6D}"/>
              </a:ext>
            </a:extLst>
          </p:cNvPr>
          <p:cNvSpPr/>
          <p:nvPr/>
        </p:nvSpPr>
        <p:spPr>
          <a:xfrm>
            <a:off x="0" y="254000"/>
            <a:ext cx="609600"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a:extLst>
              <a:ext uri="{FF2B5EF4-FFF2-40B4-BE49-F238E27FC236}">
                <a16:creationId xmlns:a16="http://schemas.microsoft.com/office/drawing/2014/main" id="{827E60E4-5BDB-4B03-82F1-5C5A7516E58B}"/>
              </a:ext>
            </a:extLst>
          </p:cNvPr>
          <p:cNvSpPr/>
          <p:nvPr/>
        </p:nvSpPr>
        <p:spPr>
          <a:xfrm>
            <a:off x="3048000" y="254000"/>
            <a:ext cx="91440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a:extLst>
              <a:ext uri="{FF2B5EF4-FFF2-40B4-BE49-F238E27FC236}">
                <a16:creationId xmlns:a16="http://schemas.microsoft.com/office/drawing/2014/main" id="{A8BE755E-1864-4C66-B622-665AC80DA633}"/>
              </a:ext>
            </a:extLst>
          </p:cNvPr>
          <p:cNvSpPr txBox="1"/>
          <p:nvPr/>
        </p:nvSpPr>
        <p:spPr bwMode="auto">
          <a:xfrm>
            <a:off x="550863" y="82550"/>
            <a:ext cx="723900" cy="585788"/>
          </a:xfrm>
          <a:prstGeom prst="rect">
            <a:avLst/>
          </a:prstGeom>
          <a:noFill/>
        </p:spPr>
        <p:txBody>
          <a:bodyPr>
            <a:spAutoFit/>
          </a:bodyPr>
          <a:lstStyle/>
          <a:p>
            <a:pPr algn="ctr" eaLnBrk="1" fontAlgn="auto" hangingPunct="1">
              <a:spcBef>
                <a:spcPts val="0"/>
              </a:spcBef>
              <a:spcAft>
                <a:spcPts val="0"/>
              </a:spcAft>
              <a:defRPr/>
            </a:pPr>
            <a:r>
              <a:rPr lang="en-US" altLang="zh-CN" sz="3200" dirty="0">
                <a:solidFill>
                  <a:schemeClr val="bg2">
                    <a:lumMod val="25000"/>
                  </a:schemeClr>
                </a:solidFill>
                <a:latin typeface="Impact" panose="020B0806030902050204" pitchFamily="34" charset="0"/>
                <a:ea typeface="+mn-ea"/>
              </a:rPr>
              <a:t>07</a:t>
            </a:r>
            <a:endParaRPr lang="zh-CN" altLang="en-US" sz="3200" dirty="0">
              <a:solidFill>
                <a:schemeClr val="bg2">
                  <a:lumMod val="25000"/>
                </a:schemeClr>
              </a:solidFill>
              <a:latin typeface="Impact" panose="020B0806030902050204" pitchFamily="34" charset="0"/>
              <a:ea typeface="+mn-ea"/>
            </a:endParaRPr>
          </a:p>
        </p:txBody>
      </p:sp>
      <p:sp>
        <p:nvSpPr>
          <p:cNvPr id="7" name="矩形 6">
            <a:extLst>
              <a:ext uri="{FF2B5EF4-FFF2-40B4-BE49-F238E27FC236}">
                <a16:creationId xmlns:a16="http://schemas.microsoft.com/office/drawing/2014/main" id="{1CF7C1D6-3F1D-41B1-AC57-80D87F4A441D}"/>
              </a:ext>
            </a:extLst>
          </p:cNvPr>
          <p:cNvSpPr/>
          <p:nvPr/>
        </p:nvSpPr>
        <p:spPr>
          <a:xfrm>
            <a:off x="10439400" y="6621463"/>
            <a:ext cx="17526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a:extLst>
              <a:ext uri="{FF2B5EF4-FFF2-40B4-BE49-F238E27FC236}">
                <a16:creationId xmlns:a16="http://schemas.microsoft.com/office/drawing/2014/main" id="{9A44990C-FBA2-4929-90B5-9BBAF7D3D121}"/>
              </a:ext>
            </a:extLst>
          </p:cNvPr>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 name="文本框 4">
            <a:extLst>
              <a:ext uri="{FF2B5EF4-FFF2-40B4-BE49-F238E27FC236}">
                <a16:creationId xmlns:a16="http://schemas.microsoft.com/office/drawing/2014/main" id="{90D37810-7F26-4096-B0B2-FE61CFF97D1B}"/>
              </a:ext>
            </a:extLst>
          </p:cNvPr>
          <p:cNvSpPr txBox="1">
            <a:spLocks noChangeArrowheads="1"/>
          </p:cNvSpPr>
          <p:nvPr/>
        </p:nvSpPr>
        <p:spPr bwMode="auto">
          <a:xfrm>
            <a:off x="791122" y="110901"/>
            <a:ext cx="2513552" cy="524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dirty="0">
                <a:solidFill>
                  <a:srgbClr val="044875"/>
                </a:solidFill>
                <a:latin typeface="微软雅黑" panose="020B0503020204020204" pitchFamily="34" charset="-122"/>
                <a:ea typeface="微软雅黑" panose="020B0503020204020204" pitchFamily="34" charset="-122"/>
              </a:rPr>
              <a:t> 总结</a:t>
            </a:r>
          </a:p>
        </p:txBody>
      </p:sp>
      <p:sp>
        <p:nvSpPr>
          <p:cNvPr id="10" name="文本框 9">
            <a:extLst>
              <a:ext uri="{FF2B5EF4-FFF2-40B4-BE49-F238E27FC236}">
                <a16:creationId xmlns:a16="http://schemas.microsoft.com/office/drawing/2014/main" id="{CE000695-7585-48BD-B8EC-39E78C80789C}"/>
              </a:ext>
            </a:extLst>
          </p:cNvPr>
          <p:cNvSpPr txBox="1"/>
          <p:nvPr/>
        </p:nvSpPr>
        <p:spPr>
          <a:xfrm>
            <a:off x="436228" y="720480"/>
            <a:ext cx="11442583" cy="2835520"/>
          </a:xfrm>
          <a:prstGeom prst="rect">
            <a:avLst/>
          </a:prstGeom>
          <a:noFill/>
        </p:spPr>
        <p:txBody>
          <a:bodyPr wrap="square">
            <a:spAutoFit/>
          </a:bodyPr>
          <a:lstStyle/>
          <a:p>
            <a:pPr>
              <a:lnSpc>
                <a:spcPct val="125000"/>
              </a:lnSpc>
            </a:pPr>
            <a:r>
              <a:rPr lang="zh-CN" altLang="en-US" sz="1600" dirty="0"/>
              <a:t>           本章从规则到统计、由浅人深地介绍了命名实体识别的规则、层叠隐马尔可夫模型角色标注和序列标注三种识别方法。作为监督学习的应用，命名实体识别离不开标注语料库、设计特征模板、训练、评估准确率等一套机器学习流程。</a:t>
            </a:r>
            <a:endParaRPr lang="en-US" altLang="zh-CN" sz="1600" dirty="0"/>
          </a:p>
          <a:p>
            <a:pPr>
              <a:lnSpc>
                <a:spcPct val="125000"/>
              </a:lnSpc>
            </a:pPr>
            <a:r>
              <a:rPr lang="en-US" altLang="zh-CN" sz="1600" dirty="0"/>
              <a:t>         </a:t>
            </a:r>
            <a:r>
              <a:rPr lang="zh-CN" altLang="en-US" sz="1600" dirty="0"/>
              <a:t>在语料库部分，我们熟悉了两套常见的命名实体识别语料库，了解到模型能够识别出哪些命名实体完全由语料库决定。这启发我们，通用语料库无法解决领域需求，领域语料库的标注非常重要。</a:t>
            </a:r>
            <a:endParaRPr lang="en-US" altLang="zh-CN" sz="1600" dirty="0"/>
          </a:p>
          <a:p>
            <a:pPr>
              <a:lnSpc>
                <a:spcPct val="125000"/>
              </a:lnSpc>
            </a:pPr>
            <a:r>
              <a:rPr lang="zh-CN" altLang="en-US" sz="1600" dirty="0"/>
              <a:t>         本章介绍的第一个统计模型是基于层叠隐马尔可夫模型的角色标注框架，在</a:t>
            </a:r>
            <a:r>
              <a:rPr lang="en-US" altLang="zh-CN" sz="1600" dirty="0" err="1"/>
              <a:t>HanLP</a:t>
            </a:r>
            <a:r>
              <a:rPr lang="zh-CN" altLang="en-US" sz="1600" dirty="0"/>
              <a:t>中被用于识别人名、地名和机构名。该框架的优点是运行开销小，缺点是无法处理</a:t>
            </a:r>
            <a:r>
              <a:rPr lang="en-US" altLang="zh-CN" sz="1600" dirty="0"/>
              <a:t>OOV</a:t>
            </a:r>
            <a:r>
              <a:rPr lang="zh-CN" altLang="en-US" sz="1600" dirty="0"/>
              <a:t>。</a:t>
            </a:r>
            <a:endParaRPr lang="en-US" altLang="zh-CN" sz="1600" dirty="0"/>
          </a:p>
          <a:p>
            <a:pPr>
              <a:lnSpc>
                <a:spcPct val="125000"/>
              </a:lnSpc>
            </a:pPr>
            <a:r>
              <a:rPr lang="en-US" altLang="zh-CN" sz="1600" dirty="0"/>
              <a:t>         </a:t>
            </a:r>
            <a:r>
              <a:rPr lang="zh-CN" altLang="en-US" sz="1600" dirty="0"/>
              <a:t>更加灵活与强大的统计模型是序列标注框架，</a:t>
            </a:r>
            <a:r>
              <a:rPr lang="en-US" altLang="zh-CN" sz="1600" dirty="0" err="1"/>
              <a:t>HanLP</a:t>
            </a:r>
            <a:r>
              <a:rPr lang="zh-CN" altLang="en-US" sz="1600" dirty="0"/>
              <a:t>一共实现了隐马尔可夫模型、结构化感知机和条件随机场三种序列标注模型，它们在软件工程上的组织如图</a:t>
            </a:r>
            <a:r>
              <a:rPr lang="en-US" altLang="zh-CN" sz="1600" dirty="0"/>
              <a:t>8-1</a:t>
            </a:r>
            <a:r>
              <a:rPr lang="zh-CN" altLang="en-US" sz="1600" dirty="0"/>
              <a:t>所示。用户还可以将命名实体识别模块与中文分词模块、词性标注模块组合到一起，形成一个词法分析器。</a:t>
            </a:r>
          </a:p>
        </p:txBody>
      </p:sp>
      <p:pic>
        <p:nvPicPr>
          <p:cNvPr id="5" name="图片 4">
            <a:extLst>
              <a:ext uri="{FF2B5EF4-FFF2-40B4-BE49-F238E27FC236}">
                <a16:creationId xmlns:a16="http://schemas.microsoft.com/office/drawing/2014/main" id="{151B6BBB-23AC-4574-AFAB-46F6433D6607}"/>
              </a:ext>
            </a:extLst>
          </p:cNvPr>
          <p:cNvPicPr>
            <a:picLocks noChangeAspect="1"/>
          </p:cNvPicPr>
          <p:nvPr/>
        </p:nvPicPr>
        <p:blipFill>
          <a:blip r:embed="rId3"/>
          <a:stretch>
            <a:fillRect/>
          </a:stretch>
        </p:blipFill>
        <p:spPr>
          <a:xfrm>
            <a:off x="2602711" y="3556000"/>
            <a:ext cx="7387910" cy="1595649"/>
          </a:xfrm>
          <a:prstGeom prst="rect">
            <a:avLst/>
          </a:prstGeom>
        </p:spPr>
      </p:pic>
      <p:sp>
        <p:nvSpPr>
          <p:cNvPr id="12" name="文本框 11">
            <a:extLst>
              <a:ext uri="{FF2B5EF4-FFF2-40B4-BE49-F238E27FC236}">
                <a16:creationId xmlns:a16="http://schemas.microsoft.com/office/drawing/2014/main" id="{E7E0371B-47B0-45AD-98EF-08DFAC1A4EE6}"/>
              </a:ext>
            </a:extLst>
          </p:cNvPr>
          <p:cNvSpPr txBox="1"/>
          <p:nvPr/>
        </p:nvSpPr>
        <p:spPr>
          <a:xfrm>
            <a:off x="436228" y="5250541"/>
            <a:ext cx="11265016" cy="373307"/>
          </a:xfrm>
          <a:prstGeom prst="rect">
            <a:avLst/>
          </a:prstGeom>
          <a:noFill/>
        </p:spPr>
        <p:txBody>
          <a:bodyPr wrap="square">
            <a:spAutoFit/>
          </a:bodyPr>
          <a:lstStyle/>
          <a:p>
            <a:pPr>
              <a:lnSpc>
                <a:spcPct val="125000"/>
              </a:lnSpc>
            </a:pPr>
            <a:r>
              <a:rPr lang="zh-CN" altLang="en-US" sz="1600" dirty="0"/>
              <a:t>       最后展示了战斗机领域语料库的标注与训练。可以参考该项目的流程，举一反三地实现其他领域的命名实体识别。</a:t>
            </a:r>
          </a:p>
        </p:txBody>
      </p:sp>
    </p:spTree>
    <p:extLst>
      <p:ext uri="{BB962C8B-B14F-4D97-AF65-F5344CB8AC3E}">
        <p14:creationId xmlns:p14="http://schemas.microsoft.com/office/powerpoint/2010/main" val="719409277"/>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a:extLst>
              <a:ext uri="{FF2B5EF4-FFF2-40B4-BE49-F238E27FC236}">
                <a16:creationId xmlns:a16="http://schemas.microsoft.com/office/drawing/2014/main" id="{8BA1C570-44A0-4A86-AF0A-3BFA46860F94}"/>
              </a:ext>
            </a:extLst>
          </p:cNvPr>
          <p:cNvSpPr txBox="1"/>
          <p:nvPr/>
        </p:nvSpPr>
        <p:spPr>
          <a:xfrm>
            <a:off x="2527300" y="2563813"/>
            <a:ext cx="7912100" cy="769937"/>
          </a:xfrm>
          <a:prstGeom prst="rect">
            <a:avLst/>
          </a:prstGeom>
          <a:noFill/>
        </p:spPr>
        <p:txBody>
          <a:bodyPr>
            <a:spAutoFit/>
          </a:bodyPr>
          <a:lstStyle/>
          <a:p>
            <a:pPr algn="ctr" eaLnBrk="1" fontAlgn="auto" hangingPunct="1">
              <a:spcBef>
                <a:spcPts val="0"/>
              </a:spcBef>
              <a:spcAft>
                <a:spcPts val="0"/>
              </a:spcAft>
              <a:defRPr/>
            </a:pPr>
            <a:r>
              <a:rPr lang="zh-CN" altLang="en-US" sz="4400" b="1" spc="600" dirty="0">
                <a:solidFill>
                  <a:srgbClr val="044875"/>
                </a:solidFill>
                <a:latin typeface="微软雅黑" panose="020B0503020204020204" pitchFamily="34" charset="-122"/>
                <a:ea typeface="微软雅黑" panose="020B0503020204020204" pitchFamily="34" charset="-122"/>
              </a:rPr>
              <a:t>谢谢！</a:t>
            </a:r>
          </a:p>
        </p:txBody>
      </p:sp>
      <p:grpSp>
        <p:nvGrpSpPr>
          <p:cNvPr id="26" name="组合 25">
            <a:extLst>
              <a:ext uri="{FF2B5EF4-FFF2-40B4-BE49-F238E27FC236}">
                <a16:creationId xmlns:a16="http://schemas.microsoft.com/office/drawing/2014/main" id="{F8F5B11A-60F3-45C1-83EA-BBCA2238843F}"/>
              </a:ext>
            </a:extLst>
          </p:cNvPr>
          <p:cNvGrpSpPr>
            <a:grpSpLocks/>
          </p:cNvGrpSpPr>
          <p:nvPr/>
        </p:nvGrpSpPr>
        <p:grpSpPr bwMode="auto">
          <a:xfrm>
            <a:off x="4154488" y="3452813"/>
            <a:ext cx="3846512" cy="361950"/>
            <a:chOff x="4154888" y="3453573"/>
            <a:chExt cx="3846874" cy="361046"/>
          </a:xfrm>
        </p:grpSpPr>
        <p:cxnSp>
          <p:nvCxnSpPr>
            <p:cNvPr id="27" name="直接连接符 26">
              <a:extLst>
                <a:ext uri="{FF2B5EF4-FFF2-40B4-BE49-F238E27FC236}">
                  <a16:creationId xmlns:a16="http://schemas.microsoft.com/office/drawing/2014/main" id="{B26D5184-73CF-4B98-AD2D-38AD50A225D0}"/>
                </a:ext>
              </a:extLst>
            </p:cNvPr>
            <p:cNvCxnSpPr/>
            <p:nvPr/>
          </p:nvCxnSpPr>
          <p:spPr>
            <a:xfrm>
              <a:off x="4154888" y="3453573"/>
              <a:ext cx="3846874" cy="0"/>
            </a:xfrm>
            <a:prstGeom prst="line">
              <a:avLst/>
            </a:prstGeom>
            <a:ln w="25400">
              <a:solidFill>
                <a:srgbClr val="044875"/>
              </a:solidFill>
            </a:ln>
          </p:spPr>
          <p:style>
            <a:lnRef idx="1">
              <a:schemeClr val="accent1"/>
            </a:lnRef>
            <a:fillRef idx="0">
              <a:schemeClr val="accent1"/>
            </a:fillRef>
            <a:effectRef idx="0">
              <a:schemeClr val="accent1"/>
            </a:effectRef>
            <a:fontRef idx="minor">
              <a:schemeClr val="tx1"/>
            </a:fontRef>
          </p:style>
        </p:cxnSp>
        <p:sp>
          <p:nvSpPr>
            <p:cNvPr id="28" name="等腰三角形 27">
              <a:extLst>
                <a:ext uri="{FF2B5EF4-FFF2-40B4-BE49-F238E27FC236}">
                  <a16:creationId xmlns:a16="http://schemas.microsoft.com/office/drawing/2014/main" id="{06B5FC93-3041-4388-8AA3-886165CA0876}"/>
                </a:ext>
              </a:extLst>
            </p:cNvPr>
            <p:cNvSpPr/>
            <p:nvPr/>
          </p:nvSpPr>
          <p:spPr>
            <a:xfrm flipV="1">
              <a:off x="5872725" y="3459907"/>
              <a:ext cx="411201" cy="354712"/>
            </a:xfrm>
            <a:prstGeom prst="triangle">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33" name="矩形 32">
            <a:extLst>
              <a:ext uri="{FF2B5EF4-FFF2-40B4-BE49-F238E27FC236}">
                <a16:creationId xmlns:a16="http://schemas.microsoft.com/office/drawing/2014/main" id="{61455DB5-A101-47DF-AF62-EE09AE9C7544}"/>
              </a:ext>
            </a:extLst>
          </p:cNvPr>
          <p:cNvSpPr/>
          <p:nvPr/>
        </p:nvSpPr>
        <p:spPr>
          <a:xfrm>
            <a:off x="1600200" y="2257425"/>
            <a:ext cx="8956675" cy="2382838"/>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34" name="组合 33">
            <a:extLst>
              <a:ext uri="{FF2B5EF4-FFF2-40B4-BE49-F238E27FC236}">
                <a16:creationId xmlns:a16="http://schemas.microsoft.com/office/drawing/2014/main" id="{4D047F37-5F7C-4CFC-BC43-5402628E4D76}"/>
              </a:ext>
            </a:extLst>
          </p:cNvPr>
          <p:cNvGrpSpPr>
            <a:grpSpLocks/>
          </p:cNvGrpSpPr>
          <p:nvPr/>
        </p:nvGrpSpPr>
        <p:grpSpPr bwMode="auto">
          <a:xfrm>
            <a:off x="10290175" y="4325938"/>
            <a:ext cx="1109663" cy="1130300"/>
            <a:chOff x="2666985" y="682103"/>
            <a:chExt cx="1109138" cy="1131217"/>
          </a:xfrm>
        </p:grpSpPr>
        <p:sp>
          <p:nvSpPr>
            <p:cNvPr id="35" name="矩形 34">
              <a:extLst>
                <a:ext uri="{FF2B5EF4-FFF2-40B4-BE49-F238E27FC236}">
                  <a16:creationId xmlns:a16="http://schemas.microsoft.com/office/drawing/2014/main" id="{F5156642-2D1F-40F8-BAC6-FEC674A87129}"/>
                </a:ext>
              </a:extLst>
            </p:cNvPr>
            <p:cNvSpPr/>
            <p:nvPr/>
          </p:nvSpPr>
          <p:spPr>
            <a:xfrm>
              <a:off x="2841527" y="858458"/>
              <a:ext cx="769574" cy="768973"/>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6" name="矩形 35">
              <a:extLst>
                <a:ext uri="{FF2B5EF4-FFF2-40B4-BE49-F238E27FC236}">
                  <a16:creationId xmlns:a16="http://schemas.microsoft.com/office/drawing/2014/main" id="{E2832894-F548-424D-BE98-30107B4EB42B}"/>
                </a:ext>
              </a:extLst>
            </p:cNvPr>
            <p:cNvSpPr/>
            <p:nvPr/>
          </p:nvSpPr>
          <p:spPr>
            <a:xfrm>
              <a:off x="2666985" y="682103"/>
              <a:ext cx="558536" cy="559253"/>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7" name="矩形 36">
              <a:extLst>
                <a:ext uri="{FF2B5EF4-FFF2-40B4-BE49-F238E27FC236}">
                  <a16:creationId xmlns:a16="http://schemas.microsoft.com/office/drawing/2014/main" id="{0E81CCAD-7EC4-47F5-8A5F-C21A9869ED4A}"/>
                </a:ext>
              </a:extLst>
            </p:cNvPr>
            <p:cNvSpPr/>
            <p:nvPr/>
          </p:nvSpPr>
          <p:spPr>
            <a:xfrm>
              <a:off x="3217587" y="1254067"/>
              <a:ext cx="558536" cy="559253"/>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38" name="组合 37">
            <a:extLst>
              <a:ext uri="{FF2B5EF4-FFF2-40B4-BE49-F238E27FC236}">
                <a16:creationId xmlns:a16="http://schemas.microsoft.com/office/drawing/2014/main" id="{F3F25E4D-A80D-4A20-906F-F68BD08499D4}"/>
              </a:ext>
            </a:extLst>
          </p:cNvPr>
          <p:cNvGrpSpPr>
            <a:grpSpLocks/>
          </p:cNvGrpSpPr>
          <p:nvPr/>
        </p:nvGrpSpPr>
        <p:grpSpPr bwMode="auto">
          <a:xfrm>
            <a:off x="792163" y="1462088"/>
            <a:ext cx="1109662" cy="1131887"/>
            <a:chOff x="2666985" y="682103"/>
            <a:chExt cx="1109138" cy="1131217"/>
          </a:xfrm>
        </p:grpSpPr>
        <p:sp>
          <p:nvSpPr>
            <p:cNvPr id="39" name="矩形 38">
              <a:extLst>
                <a:ext uri="{FF2B5EF4-FFF2-40B4-BE49-F238E27FC236}">
                  <a16:creationId xmlns:a16="http://schemas.microsoft.com/office/drawing/2014/main" id="{F3804B48-56FE-4221-A2BC-523ADD987C48}"/>
                </a:ext>
              </a:extLst>
            </p:cNvPr>
            <p:cNvSpPr/>
            <p:nvPr/>
          </p:nvSpPr>
          <p:spPr>
            <a:xfrm>
              <a:off x="2841528" y="858211"/>
              <a:ext cx="769573" cy="76948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0" name="矩形 39">
              <a:extLst>
                <a:ext uri="{FF2B5EF4-FFF2-40B4-BE49-F238E27FC236}">
                  <a16:creationId xmlns:a16="http://schemas.microsoft.com/office/drawing/2014/main" id="{79AB3772-DFE4-4335-A670-72B86619D497}"/>
                </a:ext>
              </a:extLst>
            </p:cNvPr>
            <p:cNvSpPr/>
            <p:nvPr/>
          </p:nvSpPr>
          <p:spPr>
            <a:xfrm>
              <a:off x="2666985" y="682103"/>
              <a:ext cx="558536" cy="55846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1" name="矩形 40">
              <a:extLst>
                <a:ext uri="{FF2B5EF4-FFF2-40B4-BE49-F238E27FC236}">
                  <a16:creationId xmlns:a16="http://schemas.microsoft.com/office/drawing/2014/main" id="{03813C3E-041A-4735-AE39-193C049A62FB}"/>
                </a:ext>
              </a:extLst>
            </p:cNvPr>
            <p:cNvSpPr/>
            <p:nvPr/>
          </p:nvSpPr>
          <p:spPr>
            <a:xfrm>
              <a:off x="3217587" y="1254851"/>
              <a:ext cx="558536" cy="55846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42" name="矩形 41">
            <a:extLst>
              <a:ext uri="{FF2B5EF4-FFF2-40B4-BE49-F238E27FC236}">
                <a16:creationId xmlns:a16="http://schemas.microsoft.com/office/drawing/2014/main" id="{0CF177BF-78F0-48A9-AAB6-F77CF66B8F29}"/>
              </a:ext>
            </a:extLst>
          </p:cNvPr>
          <p:cNvSpPr/>
          <p:nvPr/>
        </p:nvSpPr>
        <p:spPr>
          <a:xfrm>
            <a:off x="0" y="-12700"/>
            <a:ext cx="12192000" cy="373063"/>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3" name="矩形 42">
            <a:extLst>
              <a:ext uri="{FF2B5EF4-FFF2-40B4-BE49-F238E27FC236}">
                <a16:creationId xmlns:a16="http://schemas.microsoft.com/office/drawing/2014/main" id="{C01F0B3B-803B-42A6-A69D-0A965C85842A}"/>
              </a:ext>
            </a:extLst>
          </p:cNvPr>
          <p:cNvSpPr/>
          <p:nvPr/>
        </p:nvSpPr>
        <p:spPr>
          <a:xfrm>
            <a:off x="10439400" y="6523038"/>
            <a:ext cx="1752600" cy="3349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4" name="矩形 43">
            <a:extLst>
              <a:ext uri="{FF2B5EF4-FFF2-40B4-BE49-F238E27FC236}">
                <a16:creationId xmlns:a16="http://schemas.microsoft.com/office/drawing/2014/main" id="{36A835AA-15E8-416F-8FA6-F31EEAB4F670}"/>
              </a:ext>
            </a:extLst>
          </p:cNvPr>
          <p:cNvSpPr/>
          <p:nvPr/>
        </p:nvSpPr>
        <p:spPr>
          <a:xfrm>
            <a:off x="0" y="6523038"/>
            <a:ext cx="10439400" cy="3349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8" name="文本框 26">
            <a:extLst>
              <a:ext uri="{FF2B5EF4-FFF2-40B4-BE49-F238E27FC236}">
                <a16:creationId xmlns:a16="http://schemas.microsoft.com/office/drawing/2014/main" id="{E653F01A-DAD4-4BF1-A7F1-E25E7C5D0A7B}"/>
              </a:ext>
            </a:extLst>
          </p:cNvPr>
          <p:cNvSpPr txBox="1">
            <a:spLocks noChangeArrowheads="1"/>
          </p:cNvSpPr>
          <p:nvPr/>
        </p:nvSpPr>
        <p:spPr bwMode="auto">
          <a:xfrm>
            <a:off x="6861175" y="3927475"/>
            <a:ext cx="34036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dirty="0">
                <a:solidFill>
                  <a:srgbClr val="044875"/>
                </a:solidFill>
                <a:latin typeface="微软雅黑" panose="020B0503020204020204" pitchFamily="34" charset="-122"/>
                <a:ea typeface="微软雅黑" panose="020B0503020204020204" pitchFamily="34" charset="-122"/>
              </a:rPr>
              <a:t>时间：</a:t>
            </a:r>
            <a:r>
              <a:rPr lang="en-US" altLang="zh-CN" dirty="0">
                <a:solidFill>
                  <a:srgbClr val="044875"/>
                </a:solidFill>
                <a:latin typeface="微软雅黑" panose="020B0503020204020204" pitchFamily="34" charset="-122"/>
                <a:ea typeface="微软雅黑" panose="020B0503020204020204" pitchFamily="34" charset="-122"/>
              </a:rPr>
              <a:t>2021.xx.xx</a:t>
            </a:r>
            <a:endParaRPr lang="zh-CN" altLang="en-US" dirty="0">
              <a:solidFill>
                <a:srgbClr val="044875"/>
              </a:solidFill>
              <a:latin typeface="微软雅黑" panose="020B0503020204020204" pitchFamily="34" charset="-122"/>
              <a:ea typeface="微软雅黑" panose="020B0503020204020204" pitchFamily="34" charset="-122"/>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2"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right)">
                                      <p:cBhvr>
                                        <p:cTn id="7" dur="500"/>
                                        <p:tgtEl>
                                          <p:spTgt spid="4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wipe(left)">
                                      <p:cBhvr>
                                        <p:cTn id="10" dur="500"/>
                                        <p:tgtEl>
                                          <p:spTgt spid="44"/>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wipe(right)">
                                      <p:cBhvr>
                                        <p:cTn id="13" dur="500"/>
                                        <p:tgtEl>
                                          <p:spTgt spid="43"/>
                                        </p:tgtEl>
                                      </p:cBhvr>
                                    </p:animEffect>
                                  </p:childTnLst>
                                </p:cTn>
                              </p:par>
                            </p:childTnLst>
                          </p:cTn>
                        </p:par>
                        <p:par>
                          <p:cTn id="14" fill="hold" nodeType="afterGroup">
                            <p:stCondLst>
                              <p:cond delay="500"/>
                            </p:stCondLst>
                            <p:childTnLst>
                              <p:par>
                                <p:cTn id="15" presetID="21" presetClass="entr" presetSubtype="1" fill="hold" grpId="0" nodeType="after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heel(1)">
                                      <p:cBhvr>
                                        <p:cTn id="17" dur="2000"/>
                                        <p:tgtEl>
                                          <p:spTgt spid="33"/>
                                        </p:tgtEl>
                                      </p:cBhvr>
                                    </p:animEffect>
                                  </p:childTnLst>
                                </p:cTn>
                              </p:par>
                              <p:par>
                                <p:cTn id="18" presetID="53" presetClass="entr" presetSubtype="16" fill="hold" nodeType="withEffect">
                                  <p:stCondLst>
                                    <p:cond delay="0"/>
                                  </p:stCondLst>
                                  <p:childTnLst>
                                    <p:set>
                                      <p:cBhvr>
                                        <p:cTn id="19" dur="1" fill="hold">
                                          <p:stCondLst>
                                            <p:cond delay="0"/>
                                          </p:stCondLst>
                                        </p:cTn>
                                        <p:tgtEl>
                                          <p:spTgt spid="38"/>
                                        </p:tgtEl>
                                        <p:attrNameLst>
                                          <p:attrName>style.visibility</p:attrName>
                                        </p:attrNameLst>
                                      </p:cBhvr>
                                      <p:to>
                                        <p:strVal val="visible"/>
                                      </p:to>
                                    </p:set>
                                    <p:anim calcmode="lin" valueType="num">
                                      <p:cBhvr>
                                        <p:cTn id="20" dur="500" fill="hold"/>
                                        <p:tgtEl>
                                          <p:spTgt spid="38"/>
                                        </p:tgtEl>
                                        <p:attrNameLst>
                                          <p:attrName>ppt_w</p:attrName>
                                        </p:attrNameLst>
                                      </p:cBhvr>
                                      <p:tavLst>
                                        <p:tav tm="0">
                                          <p:val>
                                            <p:fltVal val="0"/>
                                          </p:val>
                                        </p:tav>
                                        <p:tav tm="100000">
                                          <p:val>
                                            <p:strVal val="#ppt_w"/>
                                          </p:val>
                                        </p:tav>
                                      </p:tavLst>
                                    </p:anim>
                                    <p:anim calcmode="lin" valueType="num">
                                      <p:cBhvr>
                                        <p:cTn id="21" dur="500" fill="hold"/>
                                        <p:tgtEl>
                                          <p:spTgt spid="38"/>
                                        </p:tgtEl>
                                        <p:attrNameLst>
                                          <p:attrName>ppt_h</p:attrName>
                                        </p:attrNameLst>
                                      </p:cBhvr>
                                      <p:tavLst>
                                        <p:tav tm="0">
                                          <p:val>
                                            <p:fltVal val="0"/>
                                          </p:val>
                                        </p:tav>
                                        <p:tav tm="100000">
                                          <p:val>
                                            <p:strVal val="#ppt_h"/>
                                          </p:val>
                                        </p:tav>
                                      </p:tavLst>
                                    </p:anim>
                                    <p:animEffect transition="in" filter="fade">
                                      <p:cBhvr>
                                        <p:cTn id="22" dur="500"/>
                                        <p:tgtEl>
                                          <p:spTgt spid="38"/>
                                        </p:tgtEl>
                                      </p:cBhvr>
                                    </p:animEffect>
                                  </p:childTnLst>
                                </p:cTn>
                              </p:par>
                              <p:par>
                                <p:cTn id="23" presetID="53" presetClass="entr" presetSubtype="16"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anim calcmode="lin" valueType="num">
                                      <p:cBhvr>
                                        <p:cTn id="25" dur="500" fill="hold"/>
                                        <p:tgtEl>
                                          <p:spTgt spid="34"/>
                                        </p:tgtEl>
                                        <p:attrNameLst>
                                          <p:attrName>ppt_w</p:attrName>
                                        </p:attrNameLst>
                                      </p:cBhvr>
                                      <p:tavLst>
                                        <p:tav tm="0">
                                          <p:val>
                                            <p:fltVal val="0"/>
                                          </p:val>
                                        </p:tav>
                                        <p:tav tm="100000">
                                          <p:val>
                                            <p:strVal val="#ppt_w"/>
                                          </p:val>
                                        </p:tav>
                                      </p:tavLst>
                                    </p:anim>
                                    <p:anim calcmode="lin" valueType="num">
                                      <p:cBhvr>
                                        <p:cTn id="26" dur="500" fill="hold"/>
                                        <p:tgtEl>
                                          <p:spTgt spid="34"/>
                                        </p:tgtEl>
                                        <p:attrNameLst>
                                          <p:attrName>ppt_h</p:attrName>
                                        </p:attrNameLst>
                                      </p:cBhvr>
                                      <p:tavLst>
                                        <p:tav tm="0">
                                          <p:val>
                                            <p:fltVal val="0"/>
                                          </p:val>
                                        </p:tav>
                                        <p:tav tm="100000">
                                          <p:val>
                                            <p:strVal val="#ppt_h"/>
                                          </p:val>
                                        </p:tav>
                                      </p:tavLst>
                                    </p:anim>
                                    <p:animEffect transition="in" filter="fade">
                                      <p:cBhvr>
                                        <p:cTn id="27" dur="500"/>
                                        <p:tgtEl>
                                          <p:spTgt spid="34"/>
                                        </p:tgtEl>
                                      </p:cBhvr>
                                    </p:animEffect>
                                  </p:childTnLst>
                                </p:cTn>
                              </p:par>
                              <p:par>
                                <p:cTn id="28" presetID="53" presetClass="entr" presetSubtype="16" fill="hold" grpId="0" nodeType="withEffect">
                                  <p:stCondLst>
                                    <p:cond delay="0"/>
                                  </p:stCondLst>
                                  <p:iterate type="lt">
                                    <p:tmPct val="10000"/>
                                  </p:iterate>
                                  <p:childTnLst>
                                    <p:set>
                                      <p:cBhvr>
                                        <p:cTn id="29" dur="1" fill="hold">
                                          <p:stCondLst>
                                            <p:cond delay="0"/>
                                          </p:stCondLst>
                                        </p:cTn>
                                        <p:tgtEl>
                                          <p:spTgt spid="25"/>
                                        </p:tgtEl>
                                        <p:attrNameLst>
                                          <p:attrName>style.visibility</p:attrName>
                                        </p:attrNameLst>
                                      </p:cBhvr>
                                      <p:to>
                                        <p:strVal val="visible"/>
                                      </p:to>
                                    </p:set>
                                    <p:anim calcmode="lin" valueType="num">
                                      <p:cBhvr>
                                        <p:cTn id="30" dur="500" fill="hold"/>
                                        <p:tgtEl>
                                          <p:spTgt spid="25"/>
                                        </p:tgtEl>
                                        <p:attrNameLst>
                                          <p:attrName>ppt_w</p:attrName>
                                        </p:attrNameLst>
                                      </p:cBhvr>
                                      <p:tavLst>
                                        <p:tav tm="0">
                                          <p:val>
                                            <p:fltVal val="0"/>
                                          </p:val>
                                        </p:tav>
                                        <p:tav tm="100000">
                                          <p:val>
                                            <p:strVal val="#ppt_w"/>
                                          </p:val>
                                        </p:tav>
                                      </p:tavLst>
                                    </p:anim>
                                    <p:anim calcmode="lin" valueType="num">
                                      <p:cBhvr>
                                        <p:cTn id="31" dur="500" fill="hold"/>
                                        <p:tgtEl>
                                          <p:spTgt spid="25"/>
                                        </p:tgtEl>
                                        <p:attrNameLst>
                                          <p:attrName>ppt_h</p:attrName>
                                        </p:attrNameLst>
                                      </p:cBhvr>
                                      <p:tavLst>
                                        <p:tav tm="0">
                                          <p:val>
                                            <p:fltVal val="0"/>
                                          </p:val>
                                        </p:tav>
                                        <p:tav tm="100000">
                                          <p:val>
                                            <p:strVal val="#ppt_h"/>
                                          </p:val>
                                        </p:tav>
                                      </p:tavLst>
                                    </p:anim>
                                    <p:animEffect transition="in" filter="fade">
                                      <p:cBhvr>
                                        <p:cTn id="32" dur="500"/>
                                        <p:tgtEl>
                                          <p:spTgt spid="25"/>
                                        </p:tgtEl>
                                      </p:cBhvr>
                                    </p:animEffect>
                                  </p:childTnLst>
                                </p:cTn>
                              </p:par>
                              <p:par>
                                <p:cTn id="33" presetID="22" presetClass="entr" presetSubtype="1"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wipe(up)">
                                      <p:cBhvr>
                                        <p:cTn id="35" dur="500"/>
                                        <p:tgtEl>
                                          <p:spTgt spid="26"/>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48"/>
                                        </p:tgtEl>
                                        <p:attrNameLst>
                                          <p:attrName>style.visibility</p:attrName>
                                        </p:attrNameLst>
                                      </p:cBhvr>
                                      <p:to>
                                        <p:strVal val="visible"/>
                                      </p:to>
                                    </p:set>
                                    <p:animEffect transition="in" filter="wipe(down)">
                                      <p:cBhvr>
                                        <p:cTn id="38"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3" grpId="0" animBg="1"/>
      <p:bldP spid="42" grpId="0" animBg="1"/>
      <p:bldP spid="43" grpId="0" animBg="1"/>
      <p:bldP spid="44" grpId="0" animBg="1"/>
      <p:bldP spid="4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84290BA-A63B-4E7E-A884-FF738CE7909F}"/>
              </a:ext>
            </a:extLst>
          </p:cNvPr>
          <p:cNvSpPr/>
          <p:nvPr/>
        </p:nvSpPr>
        <p:spPr>
          <a:xfrm>
            <a:off x="0" y="254000"/>
            <a:ext cx="609600"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a:extLst>
              <a:ext uri="{FF2B5EF4-FFF2-40B4-BE49-F238E27FC236}">
                <a16:creationId xmlns:a16="http://schemas.microsoft.com/office/drawing/2014/main" id="{600B0ADF-8D41-46B4-A138-8D6F8BA97D27}"/>
              </a:ext>
            </a:extLst>
          </p:cNvPr>
          <p:cNvSpPr/>
          <p:nvPr/>
        </p:nvSpPr>
        <p:spPr>
          <a:xfrm>
            <a:off x="2315362" y="254000"/>
            <a:ext cx="9876638"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8196" name="组合 3">
            <a:extLst>
              <a:ext uri="{FF2B5EF4-FFF2-40B4-BE49-F238E27FC236}">
                <a16:creationId xmlns:a16="http://schemas.microsoft.com/office/drawing/2014/main" id="{857EADDF-9E81-4807-B36F-5E74649BE350}"/>
              </a:ext>
            </a:extLst>
          </p:cNvPr>
          <p:cNvGrpSpPr>
            <a:grpSpLocks/>
          </p:cNvGrpSpPr>
          <p:nvPr/>
        </p:nvGrpSpPr>
        <p:grpSpPr bwMode="auto">
          <a:xfrm>
            <a:off x="550863" y="82550"/>
            <a:ext cx="2007779" cy="585788"/>
            <a:chOff x="551544" y="82976"/>
            <a:chExt cx="2070832" cy="584775"/>
          </a:xfrm>
        </p:grpSpPr>
        <p:sp>
          <p:nvSpPr>
            <p:cNvPr id="8201" name="文本框 4">
              <a:extLst>
                <a:ext uri="{FF2B5EF4-FFF2-40B4-BE49-F238E27FC236}">
                  <a16:creationId xmlns:a16="http://schemas.microsoft.com/office/drawing/2014/main" id="{E952F96E-D67D-4B29-A047-E1E6709177A9}"/>
                </a:ext>
              </a:extLst>
            </p:cNvPr>
            <p:cNvSpPr txBox="1">
              <a:spLocks noChangeArrowheads="1"/>
            </p:cNvSpPr>
            <p:nvPr/>
          </p:nvSpPr>
          <p:spPr bwMode="auto">
            <a:xfrm>
              <a:off x="800099" y="111278"/>
              <a:ext cx="1822277" cy="522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dirty="0">
                  <a:solidFill>
                    <a:srgbClr val="044875"/>
                  </a:solidFill>
                  <a:latin typeface="微软雅黑" panose="020B0503020204020204" pitchFamily="34" charset="-122"/>
                  <a:ea typeface="微软雅黑" panose="020B0503020204020204" pitchFamily="34" charset="-122"/>
                </a:rPr>
                <a:t>概述</a:t>
              </a:r>
            </a:p>
          </p:txBody>
        </p:sp>
        <p:sp>
          <p:nvSpPr>
            <p:cNvPr id="6" name="文本框 5">
              <a:extLst>
                <a:ext uri="{FF2B5EF4-FFF2-40B4-BE49-F238E27FC236}">
                  <a16:creationId xmlns:a16="http://schemas.microsoft.com/office/drawing/2014/main" id="{A62A2E5B-7130-48DE-AE2F-9BEFF8073CA1}"/>
                </a:ext>
              </a:extLst>
            </p:cNvPr>
            <p:cNvSpPr txBox="1"/>
            <p:nvPr/>
          </p:nvSpPr>
          <p:spPr>
            <a:xfrm>
              <a:off x="551544" y="82976"/>
              <a:ext cx="723631" cy="584775"/>
            </a:xfrm>
            <a:prstGeom prst="rect">
              <a:avLst/>
            </a:prstGeom>
            <a:noFill/>
          </p:spPr>
          <p:txBody>
            <a:bodyPr>
              <a:spAutoFit/>
            </a:bodyPr>
            <a:lstStyle/>
            <a:p>
              <a:pPr algn="ctr" eaLnBrk="1" fontAlgn="auto" hangingPunct="1">
                <a:spcBef>
                  <a:spcPts val="0"/>
                </a:spcBef>
                <a:spcAft>
                  <a:spcPts val="0"/>
                </a:spcAft>
                <a:defRPr/>
              </a:pPr>
              <a:r>
                <a:rPr lang="en-US" altLang="zh-CN" sz="3200" dirty="0">
                  <a:solidFill>
                    <a:schemeClr val="bg2">
                      <a:lumMod val="25000"/>
                    </a:schemeClr>
                  </a:solidFill>
                  <a:latin typeface="Impact" panose="020B0806030902050204" pitchFamily="34" charset="0"/>
                  <a:ea typeface="+mn-ea"/>
                </a:rPr>
                <a:t>01</a:t>
              </a:r>
              <a:endParaRPr lang="zh-CN" altLang="en-US" sz="3200" dirty="0">
                <a:solidFill>
                  <a:schemeClr val="bg2">
                    <a:lumMod val="25000"/>
                  </a:schemeClr>
                </a:solidFill>
                <a:latin typeface="Impact" panose="020B0806030902050204" pitchFamily="34" charset="0"/>
                <a:ea typeface="+mn-ea"/>
              </a:endParaRPr>
            </a:p>
          </p:txBody>
        </p:sp>
      </p:grpSp>
      <p:sp>
        <p:nvSpPr>
          <p:cNvPr id="7" name="矩形 6">
            <a:extLst>
              <a:ext uri="{FF2B5EF4-FFF2-40B4-BE49-F238E27FC236}">
                <a16:creationId xmlns:a16="http://schemas.microsoft.com/office/drawing/2014/main" id="{D090BA98-08F7-479C-A3F7-F5D7EF5238D4}"/>
              </a:ext>
            </a:extLst>
          </p:cNvPr>
          <p:cNvSpPr/>
          <p:nvPr/>
        </p:nvSpPr>
        <p:spPr>
          <a:xfrm>
            <a:off x="10439400" y="6621463"/>
            <a:ext cx="17526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a:extLst>
              <a:ext uri="{FF2B5EF4-FFF2-40B4-BE49-F238E27FC236}">
                <a16:creationId xmlns:a16="http://schemas.microsoft.com/office/drawing/2014/main" id="{33C5B642-8FBB-4B34-B5BE-22B42B585F38}"/>
              </a:ext>
            </a:extLst>
          </p:cNvPr>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文本框 8">
            <a:extLst>
              <a:ext uri="{FF2B5EF4-FFF2-40B4-BE49-F238E27FC236}">
                <a16:creationId xmlns:a16="http://schemas.microsoft.com/office/drawing/2014/main" id="{C6E14139-E304-47AE-BDB3-822F3FB63721}"/>
              </a:ext>
            </a:extLst>
          </p:cNvPr>
          <p:cNvSpPr txBox="1"/>
          <p:nvPr/>
        </p:nvSpPr>
        <p:spPr>
          <a:xfrm>
            <a:off x="478173" y="696478"/>
            <a:ext cx="3207391" cy="369332"/>
          </a:xfrm>
          <a:prstGeom prst="rect">
            <a:avLst/>
          </a:prstGeom>
          <a:noFill/>
        </p:spPr>
        <p:txBody>
          <a:bodyPr wrap="square" rtlCol="0">
            <a:spAutoFit/>
          </a:bodyPr>
          <a:lstStyle/>
          <a:p>
            <a:pPr marL="285750" indent="-285750">
              <a:buFont typeface="Wingdings" panose="05000000000000000000" pitchFamily="2" charset="2"/>
              <a:buChar char="l"/>
            </a:pPr>
            <a:r>
              <a:rPr lang="zh-CN" altLang="en-US" b="1" dirty="0"/>
              <a:t>命名实体</a:t>
            </a:r>
          </a:p>
        </p:txBody>
      </p:sp>
      <p:sp>
        <p:nvSpPr>
          <p:cNvPr id="11" name="文本框 10">
            <a:extLst>
              <a:ext uri="{FF2B5EF4-FFF2-40B4-BE49-F238E27FC236}">
                <a16:creationId xmlns:a16="http://schemas.microsoft.com/office/drawing/2014/main" id="{B27D654B-4719-4416-8993-2F218153E235}"/>
              </a:ext>
            </a:extLst>
          </p:cNvPr>
          <p:cNvSpPr txBox="1"/>
          <p:nvPr/>
        </p:nvSpPr>
        <p:spPr>
          <a:xfrm>
            <a:off x="609600" y="1065810"/>
            <a:ext cx="11244044" cy="1604414"/>
          </a:xfrm>
          <a:prstGeom prst="rect">
            <a:avLst/>
          </a:prstGeom>
          <a:noFill/>
        </p:spPr>
        <p:txBody>
          <a:bodyPr wrap="square">
            <a:spAutoFit/>
          </a:bodyPr>
          <a:lstStyle/>
          <a:p>
            <a:pPr>
              <a:lnSpc>
                <a:spcPct val="125000"/>
              </a:lnSpc>
            </a:pPr>
            <a:r>
              <a:rPr lang="zh-CN" altLang="en-US" sz="1600" dirty="0"/>
              <a:t>         文本中有一些描述实体的词汇称为</a:t>
            </a:r>
            <a:r>
              <a:rPr lang="zh-CN" altLang="en-US" sz="1600" b="1" dirty="0"/>
              <a:t>命名实体</a:t>
            </a:r>
            <a:r>
              <a:rPr lang="zh-CN" altLang="en-US" sz="1600" dirty="0"/>
              <a:t>。比如人名、地名、组织机构名、股票基金、医学术语等，称为命名实体。具有以下共性</a:t>
            </a:r>
            <a:r>
              <a:rPr lang="en-US" altLang="zh-CN" sz="1600" dirty="0"/>
              <a:t>:</a:t>
            </a:r>
          </a:p>
          <a:p>
            <a:pPr>
              <a:lnSpc>
                <a:spcPct val="125000"/>
              </a:lnSpc>
            </a:pPr>
            <a:r>
              <a:rPr lang="zh-CN" altLang="en-US" sz="1600" dirty="0"/>
              <a:t>       （</a:t>
            </a:r>
            <a:r>
              <a:rPr lang="en-US" altLang="zh-CN" sz="1600" dirty="0"/>
              <a:t>1</a:t>
            </a:r>
            <a:r>
              <a:rPr lang="zh-CN" altLang="en-US" sz="1600" dirty="0"/>
              <a:t>）数量无穷。比如宇宙中的恒星命名、新生儿的命名不断出现新组合。</a:t>
            </a:r>
          </a:p>
          <a:p>
            <a:pPr>
              <a:lnSpc>
                <a:spcPct val="125000"/>
              </a:lnSpc>
            </a:pPr>
            <a:r>
              <a:rPr lang="zh-CN" altLang="en-US" sz="1600" dirty="0"/>
              <a:t>       （</a:t>
            </a:r>
            <a:r>
              <a:rPr lang="en-US" altLang="zh-CN" sz="1600" dirty="0"/>
              <a:t>2</a:t>
            </a:r>
            <a:r>
              <a:rPr lang="zh-CN" altLang="en-US" sz="1600" dirty="0"/>
              <a:t>）构词灵活。比如中国工商银行，既可以称为工商银行，也可以简称工行。</a:t>
            </a:r>
          </a:p>
          <a:p>
            <a:pPr>
              <a:lnSpc>
                <a:spcPct val="125000"/>
              </a:lnSpc>
            </a:pPr>
            <a:r>
              <a:rPr lang="zh-CN" altLang="en-US" sz="1600" dirty="0"/>
              <a:t>       （</a:t>
            </a:r>
            <a:r>
              <a:rPr lang="en-US" altLang="zh-CN" sz="1600" dirty="0"/>
              <a:t>3</a:t>
            </a:r>
            <a:r>
              <a:rPr lang="zh-CN" altLang="en-US" sz="1600" dirty="0"/>
              <a:t>）类别模糊。有一些地名本身就是机构名，比如“国家博物馆”。</a:t>
            </a:r>
            <a:endParaRPr lang="en-US" altLang="zh-CN" sz="1600" dirty="0"/>
          </a:p>
        </p:txBody>
      </p:sp>
      <p:sp>
        <p:nvSpPr>
          <p:cNvPr id="12" name="文本框 11">
            <a:extLst>
              <a:ext uri="{FF2B5EF4-FFF2-40B4-BE49-F238E27FC236}">
                <a16:creationId xmlns:a16="http://schemas.microsoft.com/office/drawing/2014/main" id="{F9978A9D-22BC-48EA-BC88-3624CC45311E}"/>
              </a:ext>
            </a:extLst>
          </p:cNvPr>
          <p:cNvSpPr txBox="1"/>
          <p:nvPr/>
        </p:nvSpPr>
        <p:spPr>
          <a:xfrm>
            <a:off x="550863" y="2670224"/>
            <a:ext cx="3207391" cy="369332"/>
          </a:xfrm>
          <a:prstGeom prst="rect">
            <a:avLst/>
          </a:prstGeom>
          <a:noFill/>
        </p:spPr>
        <p:txBody>
          <a:bodyPr wrap="square" rtlCol="0">
            <a:spAutoFit/>
          </a:bodyPr>
          <a:lstStyle/>
          <a:p>
            <a:pPr marL="285750" indent="-285750">
              <a:buFont typeface="Wingdings" panose="05000000000000000000" pitchFamily="2" charset="2"/>
              <a:buChar char="l"/>
            </a:pPr>
            <a:r>
              <a:rPr lang="zh-CN" altLang="en-US" b="1" dirty="0"/>
              <a:t>命名实体识别</a:t>
            </a:r>
          </a:p>
        </p:txBody>
      </p:sp>
      <p:sp>
        <p:nvSpPr>
          <p:cNvPr id="14" name="文本框 13">
            <a:extLst>
              <a:ext uri="{FF2B5EF4-FFF2-40B4-BE49-F238E27FC236}">
                <a16:creationId xmlns:a16="http://schemas.microsoft.com/office/drawing/2014/main" id="{A2742658-B8AB-4E88-AC30-DAC1A42A3C1E}"/>
              </a:ext>
            </a:extLst>
          </p:cNvPr>
          <p:cNvSpPr txBox="1"/>
          <p:nvPr/>
        </p:nvSpPr>
        <p:spPr>
          <a:xfrm>
            <a:off x="609600" y="3017706"/>
            <a:ext cx="11143376" cy="1916166"/>
          </a:xfrm>
          <a:prstGeom prst="rect">
            <a:avLst/>
          </a:prstGeom>
          <a:noFill/>
        </p:spPr>
        <p:txBody>
          <a:bodyPr wrap="square">
            <a:spAutoFit/>
          </a:bodyPr>
          <a:lstStyle/>
          <a:p>
            <a:pPr>
              <a:lnSpc>
                <a:spcPct val="125000"/>
              </a:lnSpc>
            </a:pPr>
            <a:r>
              <a:rPr lang="zh-CN" altLang="en-US" sz="1600" dirty="0"/>
              <a:t>         识别出句子中命名实体的</a:t>
            </a:r>
            <a:r>
              <a:rPr lang="zh-CN" altLang="en-US" sz="1600" b="1" dirty="0"/>
              <a:t>边界</a:t>
            </a:r>
            <a:r>
              <a:rPr lang="zh-CN" altLang="en-US" sz="1600" dirty="0"/>
              <a:t>与</a:t>
            </a:r>
            <a:r>
              <a:rPr lang="zh-CN" altLang="en-US" sz="1600" b="1" dirty="0"/>
              <a:t>类别</a:t>
            </a:r>
            <a:r>
              <a:rPr lang="zh-CN" altLang="en-US" sz="1600" dirty="0"/>
              <a:t>的任务称为</a:t>
            </a:r>
            <a:r>
              <a:rPr lang="zh-CN" altLang="en-US" sz="1600" b="1" dirty="0"/>
              <a:t>命名实体识别</a:t>
            </a:r>
            <a:r>
              <a:rPr lang="zh-CN" altLang="en-US" sz="1600" dirty="0"/>
              <a:t>。由于上述难点，命名实体识别也是一个统计为主、规则为辅的任务。</a:t>
            </a:r>
            <a:endParaRPr lang="en-US" altLang="zh-CN" sz="1600" dirty="0"/>
          </a:p>
          <a:p>
            <a:pPr>
              <a:lnSpc>
                <a:spcPct val="125000"/>
              </a:lnSpc>
            </a:pPr>
            <a:r>
              <a:rPr lang="en-US" altLang="zh-CN" sz="1600" dirty="0"/>
              <a:t>         </a:t>
            </a:r>
            <a:r>
              <a:rPr lang="zh-CN" altLang="en-US" sz="1600" dirty="0"/>
              <a:t>对于规则性较强的命名实体，比如网址、</a:t>
            </a:r>
            <a:r>
              <a:rPr lang="en-US" altLang="zh-CN" sz="1600" dirty="0"/>
              <a:t>E-mail</a:t>
            </a:r>
            <a:r>
              <a:rPr lang="zh-CN" altLang="en-US" sz="1600" dirty="0"/>
              <a:t>、</a:t>
            </a:r>
            <a:r>
              <a:rPr lang="en-US" altLang="zh-CN" sz="1600" dirty="0"/>
              <a:t>IBSN</a:t>
            </a:r>
            <a:r>
              <a:rPr lang="zh-CN" altLang="en-US" sz="1600" dirty="0"/>
              <a:t>、商品编号等，可以通过正则表达式处理。</a:t>
            </a:r>
            <a:endParaRPr lang="en-US" altLang="zh-CN" sz="1600" dirty="0"/>
          </a:p>
          <a:p>
            <a:pPr>
              <a:lnSpc>
                <a:spcPct val="125000"/>
              </a:lnSpc>
            </a:pPr>
            <a:r>
              <a:rPr lang="zh-CN" altLang="en-US" sz="1600" dirty="0"/>
              <a:t>         对于较短的命名实体，比如人名，可以通过分词确定边界，通过词性标注模块确定类别。这时只需要普通的分词词性标注模块和相应语料库。一个语料库的典型样例如下：</a:t>
            </a:r>
            <a:endParaRPr lang="en-US" altLang="zh-CN" sz="1600" dirty="0"/>
          </a:p>
          <a:p>
            <a:pPr>
              <a:lnSpc>
                <a:spcPct val="125000"/>
              </a:lnSpc>
            </a:pPr>
            <a:endParaRPr lang="zh-CN" altLang="en-US" sz="1600" dirty="0"/>
          </a:p>
        </p:txBody>
      </p:sp>
      <p:pic>
        <p:nvPicPr>
          <p:cNvPr id="13" name="图片 12">
            <a:extLst>
              <a:ext uri="{FF2B5EF4-FFF2-40B4-BE49-F238E27FC236}">
                <a16:creationId xmlns:a16="http://schemas.microsoft.com/office/drawing/2014/main" id="{3AA18E97-0EBB-4E85-967E-F96EF3FE45B6}"/>
              </a:ext>
            </a:extLst>
          </p:cNvPr>
          <p:cNvPicPr>
            <a:picLocks noChangeAspect="1"/>
          </p:cNvPicPr>
          <p:nvPr/>
        </p:nvPicPr>
        <p:blipFill>
          <a:blip r:embed="rId3"/>
          <a:stretch>
            <a:fillRect/>
          </a:stretch>
        </p:blipFill>
        <p:spPr>
          <a:xfrm>
            <a:off x="1538226" y="4771048"/>
            <a:ext cx="9115548" cy="1000770"/>
          </a:xfrm>
          <a:prstGeom prst="rect">
            <a:avLst/>
          </a:prstGeom>
        </p:spPr>
      </p:pic>
      <p:sp>
        <p:nvSpPr>
          <p:cNvPr id="18" name="文本框 17">
            <a:extLst>
              <a:ext uri="{FF2B5EF4-FFF2-40B4-BE49-F238E27FC236}">
                <a16:creationId xmlns:a16="http://schemas.microsoft.com/office/drawing/2014/main" id="{DD8564FC-23A4-45C4-BD1D-D2A5FEF25903}"/>
              </a:ext>
            </a:extLst>
          </p:cNvPr>
          <p:cNvSpPr txBox="1"/>
          <p:nvPr/>
        </p:nvSpPr>
        <p:spPr>
          <a:xfrm>
            <a:off x="543886" y="5910595"/>
            <a:ext cx="11274803" cy="373307"/>
          </a:xfrm>
          <a:prstGeom prst="rect">
            <a:avLst/>
          </a:prstGeom>
          <a:noFill/>
        </p:spPr>
        <p:txBody>
          <a:bodyPr wrap="square">
            <a:spAutoFit/>
          </a:bodyPr>
          <a:lstStyle/>
          <a:p>
            <a:pPr>
              <a:lnSpc>
                <a:spcPct val="125000"/>
              </a:lnSpc>
            </a:pPr>
            <a:r>
              <a:rPr lang="zh-CN" altLang="en-US" sz="1600" dirty="0"/>
              <a:t>         上面大写的“词性”</a:t>
            </a:r>
            <a:r>
              <a:rPr lang="en-US" altLang="zh-CN" sz="1600" dirty="0"/>
              <a:t>TIME</a:t>
            </a:r>
            <a:r>
              <a:rPr lang="zh-CN" altLang="en-US" sz="1600" dirty="0"/>
              <a:t>、</a:t>
            </a:r>
            <a:r>
              <a:rPr lang="en-US" altLang="zh-CN" sz="1600" dirty="0"/>
              <a:t>PERSON</a:t>
            </a:r>
            <a:r>
              <a:rPr lang="zh-CN" altLang="en-US" sz="1600" dirty="0"/>
              <a:t>、</a:t>
            </a:r>
            <a:r>
              <a:rPr lang="en-US" altLang="zh-CN" sz="1600" dirty="0"/>
              <a:t>ORGANIZATION</a:t>
            </a:r>
            <a:r>
              <a:rPr lang="zh-CN" altLang="en-US" sz="1600" dirty="0"/>
              <a:t>、</a:t>
            </a:r>
            <a:r>
              <a:rPr lang="en-US" altLang="zh-CN" sz="1600" dirty="0"/>
              <a:t>INTEGER</a:t>
            </a:r>
            <a:r>
              <a:rPr lang="zh-CN" altLang="en-US" sz="1600" dirty="0"/>
              <a:t>、</a:t>
            </a:r>
            <a:r>
              <a:rPr lang="en-US" altLang="zh-CN" sz="1600" dirty="0"/>
              <a:t>LOCATION</a:t>
            </a:r>
            <a:r>
              <a:rPr lang="zh-CN" altLang="en-US" sz="1600" dirty="0"/>
              <a:t>就是命名实体。</a:t>
            </a:r>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84290BA-A63B-4E7E-A884-FF738CE7909F}"/>
              </a:ext>
            </a:extLst>
          </p:cNvPr>
          <p:cNvSpPr/>
          <p:nvPr/>
        </p:nvSpPr>
        <p:spPr>
          <a:xfrm>
            <a:off x="0" y="254000"/>
            <a:ext cx="609600"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a:extLst>
              <a:ext uri="{FF2B5EF4-FFF2-40B4-BE49-F238E27FC236}">
                <a16:creationId xmlns:a16="http://schemas.microsoft.com/office/drawing/2014/main" id="{600B0ADF-8D41-46B4-A138-8D6F8BA97D27}"/>
              </a:ext>
            </a:extLst>
          </p:cNvPr>
          <p:cNvSpPr/>
          <p:nvPr/>
        </p:nvSpPr>
        <p:spPr>
          <a:xfrm>
            <a:off x="5301842" y="254000"/>
            <a:ext cx="6890157"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8196" name="组合 3">
            <a:extLst>
              <a:ext uri="{FF2B5EF4-FFF2-40B4-BE49-F238E27FC236}">
                <a16:creationId xmlns:a16="http://schemas.microsoft.com/office/drawing/2014/main" id="{857EADDF-9E81-4807-B36F-5E74649BE350}"/>
              </a:ext>
            </a:extLst>
          </p:cNvPr>
          <p:cNvGrpSpPr>
            <a:grpSpLocks/>
          </p:cNvGrpSpPr>
          <p:nvPr/>
        </p:nvGrpSpPr>
        <p:grpSpPr bwMode="auto">
          <a:xfrm>
            <a:off x="550863" y="82550"/>
            <a:ext cx="5036205" cy="585788"/>
            <a:chOff x="551544" y="82976"/>
            <a:chExt cx="5194364" cy="584775"/>
          </a:xfrm>
        </p:grpSpPr>
        <p:sp>
          <p:nvSpPr>
            <p:cNvPr id="8201" name="文本框 4">
              <a:extLst>
                <a:ext uri="{FF2B5EF4-FFF2-40B4-BE49-F238E27FC236}">
                  <a16:creationId xmlns:a16="http://schemas.microsoft.com/office/drawing/2014/main" id="{E952F96E-D67D-4B29-A047-E1E6709177A9}"/>
                </a:ext>
              </a:extLst>
            </p:cNvPr>
            <p:cNvSpPr txBox="1">
              <a:spLocks noChangeArrowheads="1"/>
            </p:cNvSpPr>
            <p:nvPr/>
          </p:nvSpPr>
          <p:spPr bwMode="auto">
            <a:xfrm>
              <a:off x="800098" y="111278"/>
              <a:ext cx="4945810" cy="522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dirty="0">
                  <a:solidFill>
                    <a:srgbClr val="044875"/>
                  </a:solidFill>
                  <a:latin typeface="微软雅黑" panose="020B0503020204020204" pitchFamily="34" charset="-122"/>
                  <a:ea typeface="微软雅黑" panose="020B0503020204020204" pitchFamily="34" charset="-122"/>
                </a:rPr>
                <a:t>基于规则的命名实体识别</a:t>
              </a:r>
            </a:p>
          </p:txBody>
        </p:sp>
        <p:sp>
          <p:nvSpPr>
            <p:cNvPr id="6" name="文本框 5">
              <a:extLst>
                <a:ext uri="{FF2B5EF4-FFF2-40B4-BE49-F238E27FC236}">
                  <a16:creationId xmlns:a16="http://schemas.microsoft.com/office/drawing/2014/main" id="{A62A2E5B-7130-48DE-AE2F-9BEFF8073CA1}"/>
                </a:ext>
              </a:extLst>
            </p:cNvPr>
            <p:cNvSpPr txBox="1"/>
            <p:nvPr/>
          </p:nvSpPr>
          <p:spPr>
            <a:xfrm>
              <a:off x="551544" y="82976"/>
              <a:ext cx="723631" cy="584775"/>
            </a:xfrm>
            <a:prstGeom prst="rect">
              <a:avLst/>
            </a:prstGeom>
            <a:noFill/>
          </p:spPr>
          <p:txBody>
            <a:bodyPr>
              <a:spAutoFit/>
            </a:bodyPr>
            <a:lstStyle/>
            <a:p>
              <a:pPr algn="ctr" eaLnBrk="1" fontAlgn="auto" hangingPunct="1">
                <a:spcBef>
                  <a:spcPts val="0"/>
                </a:spcBef>
                <a:spcAft>
                  <a:spcPts val="0"/>
                </a:spcAft>
                <a:defRPr/>
              </a:pPr>
              <a:r>
                <a:rPr lang="en-US" altLang="zh-CN" sz="3200" dirty="0">
                  <a:solidFill>
                    <a:schemeClr val="bg2">
                      <a:lumMod val="25000"/>
                    </a:schemeClr>
                  </a:solidFill>
                  <a:latin typeface="Impact" panose="020B0806030902050204" pitchFamily="34" charset="0"/>
                  <a:ea typeface="+mn-ea"/>
                </a:rPr>
                <a:t>02</a:t>
              </a:r>
              <a:endParaRPr lang="zh-CN" altLang="en-US" sz="3200" dirty="0">
                <a:solidFill>
                  <a:schemeClr val="bg2">
                    <a:lumMod val="25000"/>
                  </a:schemeClr>
                </a:solidFill>
                <a:latin typeface="Impact" panose="020B0806030902050204" pitchFamily="34" charset="0"/>
                <a:ea typeface="+mn-ea"/>
              </a:endParaRPr>
            </a:p>
          </p:txBody>
        </p:sp>
      </p:grpSp>
      <p:sp>
        <p:nvSpPr>
          <p:cNvPr id="7" name="矩形 6">
            <a:extLst>
              <a:ext uri="{FF2B5EF4-FFF2-40B4-BE49-F238E27FC236}">
                <a16:creationId xmlns:a16="http://schemas.microsoft.com/office/drawing/2014/main" id="{D090BA98-08F7-479C-A3F7-F5D7EF5238D4}"/>
              </a:ext>
            </a:extLst>
          </p:cNvPr>
          <p:cNvSpPr/>
          <p:nvPr/>
        </p:nvSpPr>
        <p:spPr>
          <a:xfrm>
            <a:off x="10439400" y="6621463"/>
            <a:ext cx="17526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a:extLst>
              <a:ext uri="{FF2B5EF4-FFF2-40B4-BE49-F238E27FC236}">
                <a16:creationId xmlns:a16="http://schemas.microsoft.com/office/drawing/2014/main" id="{33C5B642-8FBB-4B34-B5BE-22B42B585F38}"/>
              </a:ext>
            </a:extLst>
          </p:cNvPr>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 name="文本框 14">
            <a:extLst>
              <a:ext uri="{FF2B5EF4-FFF2-40B4-BE49-F238E27FC236}">
                <a16:creationId xmlns:a16="http://schemas.microsoft.com/office/drawing/2014/main" id="{CFF4EE30-02D4-41E6-96C7-54B31A8B558B}"/>
              </a:ext>
            </a:extLst>
          </p:cNvPr>
          <p:cNvSpPr txBox="1"/>
          <p:nvPr/>
        </p:nvSpPr>
        <p:spPr>
          <a:xfrm>
            <a:off x="478173" y="696478"/>
            <a:ext cx="3207391" cy="369332"/>
          </a:xfrm>
          <a:prstGeom prst="rect">
            <a:avLst/>
          </a:prstGeom>
          <a:noFill/>
        </p:spPr>
        <p:txBody>
          <a:bodyPr wrap="square" rtlCol="0">
            <a:spAutoFit/>
          </a:bodyPr>
          <a:lstStyle/>
          <a:p>
            <a:pPr marL="285750" indent="-285750">
              <a:buFont typeface="Wingdings" panose="05000000000000000000" pitchFamily="2" charset="2"/>
              <a:buChar char="l"/>
            </a:pPr>
            <a:r>
              <a:rPr lang="zh-CN" altLang="en-US" b="1" dirty="0"/>
              <a:t>基于规则的音译人名识别</a:t>
            </a:r>
          </a:p>
        </p:txBody>
      </p:sp>
      <p:sp>
        <p:nvSpPr>
          <p:cNvPr id="16" name="文本框 15">
            <a:extLst>
              <a:ext uri="{FF2B5EF4-FFF2-40B4-BE49-F238E27FC236}">
                <a16:creationId xmlns:a16="http://schemas.microsoft.com/office/drawing/2014/main" id="{B6AB180E-F9C2-4ED0-ACA5-C38FCD5BAC2B}"/>
              </a:ext>
            </a:extLst>
          </p:cNvPr>
          <p:cNvSpPr txBox="1"/>
          <p:nvPr/>
        </p:nvSpPr>
        <p:spPr>
          <a:xfrm>
            <a:off x="706772" y="1065810"/>
            <a:ext cx="10668700" cy="373307"/>
          </a:xfrm>
          <a:prstGeom prst="rect">
            <a:avLst/>
          </a:prstGeom>
          <a:noFill/>
        </p:spPr>
        <p:txBody>
          <a:bodyPr wrap="square">
            <a:spAutoFit/>
          </a:bodyPr>
          <a:lstStyle/>
          <a:p>
            <a:pPr>
              <a:lnSpc>
                <a:spcPct val="125000"/>
              </a:lnSpc>
            </a:pPr>
            <a:r>
              <a:rPr lang="zh-CN" altLang="en-US" sz="1600" dirty="0"/>
              <a:t>       音译人名用字较为固定，比如常见的音译用字部分列举如下:</a:t>
            </a:r>
          </a:p>
        </p:txBody>
      </p:sp>
      <p:pic>
        <p:nvPicPr>
          <p:cNvPr id="10" name="图片 9">
            <a:extLst>
              <a:ext uri="{FF2B5EF4-FFF2-40B4-BE49-F238E27FC236}">
                <a16:creationId xmlns:a16="http://schemas.microsoft.com/office/drawing/2014/main" id="{623F5926-0F9E-4E9E-B039-FC2D84B66A36}"/>
              </a:ext>
            </a:extLst>
          </p:cNvPr>
          <p:cNvPicPr>
            <a:picLocks noChangeAspect="1"/>
          </p:cNvPicPr>
          <p:nvPr/>
        </p:nvPicPr>
        <p:blipFill>
          <a:blip r:embed="rId3"/>
          <a:stretch>
            <a:fillRect/>
          </a:stretch>
        </p:blipFill>
        <p:spPr>
          <a:xfrm>
            <a:off x="1799154" y="1435142"/>
            <a:ext cx="8483935" cy="1672016"/>
          </a:xfrm>
          <a:prstGeom prst="rect">
            <a:avLst/>
          </a:prstGeom>
        </p:spPr>
      </p:pic>
      <p:sp>
        <p:nvSpPr>
          <p:cNvPr id="20" name="文本框 19">
            <a:extLst>
              <a:ext uri="{FF2B5EF4-FFF2-40B4-BE49-F238E27FC236}">
                <a16:creationId xmlns:a16="http://schemas.microsoft.com/office/drawing/2014/main" id="{5B7A1CDD-A2C6-49D2-9B39-866B873C4DA7}"/>
              </a:ext>
            </a:extLst>
          </p:cNvPr>
          <p:cNvSpPr txBox="1"/>
          <p:nvPr/>
        </p:nvSpPr>
        <p:spPr>
          <a:xfrm>
            <a:off x="609600" y="3166980"/>
            <a:ext cx="11151765" cy="988860"/>
          </a:xfrm>
          <a:prstGeom prst="rect">
            <a:avLst/>
          </a:prstGeom>
          <a:noFill/>
        </p:spPr>
        <p:txBody>
          <a:bodyPr wrap="square">
            <a:spAutoFit/>
          </a:bodyPr>
          <a:lstStyle/>
          <a:p>
            <a:pPr>
              <a:lnSpc>
                <a:spcPct val="125000"/>
              </a:lnSpc>
            </a:pPr>
            <a:r>
              <a:rPr lang="zh-CN" altLang="en-US" sz="1600" dirty="0"/>
              <a:t>         在一段待识别的文本中、若音译字符连续出现，则很有可能来自一个音译人名。音译人名一般较长，好处是不易产生歧义，坏处是无法用词典全部收录。假设用词典匹配的话，许多长音译人名只会匹配到一部分。鉴于此，</a:t>
            </a:r>
            <a:r>
              <a:rPr lang="en-US" altLang="zh-CN" sz="1600" dirty="0" err="1"/>
              <a:t>HanLP</a:t>
            </a:r>
            <a:r>
              <a:rPr lang="zh-CN" altLang="en-US" sz="1600" dirty="0"/>
              <a:t>早期设计了一套启发式的规则，其逻辑如下</a:t>
            </a:r>
            <a:r>
              <a:rPr lang="en-US" altLang="zh-CN" sz="1600" dirty="0"/>
              <a:t>:</a:t>
            </a:r>
            <a:endParaRPr lang="zh-CN" altLang="en-US" sz="1600" dirty="0"/>
          </a:p>
        </p:txBody>
      </p:sp>
      <p:sp>
        <p:nvSpPr>
          <p:cNvPr id="22" name="文本框 21">
            <a:extLst>
              <a:ext uri="{FF2B5EF4-FFF2-40B4-BE49-F238E27FC236}">
                <a16:creationId xmlns:a16="http://schemas.microsoft.com/office/drawing/2014/main" id="{AC2535EC-CC50-4BFC-9358-D4E84072A76F}"/>
              </a:ext>
            </a:extLst>
          </p:cNvPr>
          <p:cNvSpPr txBox="1"/>
          <p:nvPr/>
        </p:nvSpPr>
        <p:spPr>
          <a:xfrm>
            <a:off x="609599" y="4113972"/>
            <a:ext cx="11151765" cy="988860"/>
          </a:xfrm>
          <a:prstGeom prst="rect">
            <a:avLst/>
          </a:prstGeom>
          <a:noFill/>
        </p:spPr>
        <p:txBody>
          <a:bodyPr wrap="square">
            <a:spAutoFit/>
          </a:bodyPr>
          <a:lstStyle/>
          <a:p>
            <a:pPr>
              <a:lnSpc>
                <a:spcPct val="125000"/>
              </a:lnSpc>
            </a:pPr>
            <a:r>
              <a:rPr lang="zh-CN" altLang="en-US" sz="1600" dirty="0"/>
              <a:t>     （</a:t>
            </a:r>
            <a:r>
              <a:rPr lang="en-US" altLang="zh-CN" sz="1600" dirty="0"/>
              <a:t>1</a:t>
            </a:r>
            <a:r>
              <a:rPr lang="zh-CN" altLang="en-US" sz="1600" dirty="0"/>
              <a:t>）若粗分结果中某词语的备选词性（词性由核心词典、用户词典提供）含有</a:t>
            </a:r>
            <a:r>
              <a:rPr lang="en-US" altLang="zh-CN" sz="1600" dirty="0" err="1"/>
              <a:t>nrf</a:t>
            </a:r>
            <a:r>
              <a:rPr lang="zh-CN" altLang="en-US" sz="1600" dirty="0"/>
              <a:t>（音译人名</a:t>
            </a:r>
            <a:r>
              <a:rPr lang="en-US" altLang="zh-CN" sz="1600" dirty="0"/>
              <a:t>)</a:t>
            </a:r>
            <a:r>
              <a:rPr lang="zh-CN" altLang="en-US" sz="1600" dirty="0"/>
              <a:t>，则触发规</a:t>
            </a:r>
            <a:r>
              <a:rPr lang="en-US" altLang="zh-CN" sz="1600" dirty="0"/>
              <a:t>(2);</a:t>
            </a:r>
          </a:p>
          <a:p>
            <a:pPr>
              <a:lnSpc>
                <a:spcPct val="125000"/>
              </a:lnSpc>
            </a:pPr>
            <a:r>
              <a:rPr lang="zh-CN" altLang="en-US" sz="1600" dirty="0"/>
              <a:t>     （</a:t>
            </a:r>
            <a:r>
              <a:rPr lang="en-US" altLang="zh-CN" sz="1600" dirty="0"/>
              <a:t>2</a:t>
            </a:r>
            <a:r>
              <a:rPr lang="zh-CN" altLang="en-US" sz="1600" dirty="0"/>
              <a:t>）从该词语出发往右扫描，若遇到音译人名词库中的词语，则合并，否则终止扫描。</a:t>
            </a:r>
            <a:endParaRPr lang="en-US" altLang="zh-CN" sz="1600" dirty="0"/>
          </a:p>
          <a:p>
            <a:pPr>
              <a:lnSpc>
                <a:spcPct val="125000"/>
              </a:lnSpc>
            </a:pPr>
            <a:r>
              <a:rPr lang="en-US" altLang="zh-CN" sz="1600" dirty="0"/>
              <a:t>        </a:t>
            </a:r>
            <a:r>
              <a:rPr lang="zh-CN" altLang="en-US" sz="1600" dirty="0"/>
              <a:t>比如，若粗分结果为：</a:t>
            </a:r>
          </a:p>
        </p:txBody>
      </p:sp>
      <p:pic>
        <p:nvPicPr>
          <p:cNvPr id="21" name="图片 20">
            <a:extLst>
              <a:ext uri="{FF2B5EF4-FFF2-40B4-BE49-F238E27FC236}">
                <a16:creationId xmlns:a16="http://schemas.microsoft.com/office/drawing/2014/main" id="{EDF958CA-9EB9-4721-BF7B-85A636754B02}"/>
              </a:ext>
            </a:extLst>
          </p:cNvPr>
          <p:cNvPicPr>
            <a:picLocks noChangeAspect="1"/>
          </p:cNvPicPr>
          <p:nvPr/>
        </p:nvPicPr>
        <p:blipFill>
          <a:blip r:embed="rId4"/>
          <a:stretch>
            <a:fillRect/>
          </a:stretch>
        </p:blipFill>
        <p:spPr>
          <a:xfrm>
            <a:off x="3316524" y="5102832"/>
            <a:ext cx="5737914" cy="328536"/>
          </a:xfrm>
          <a:prstGeom prst="rect">
            <a:avLst/>
          </a:prstGeom>
        </p:spPr>
      </p:pic>
      <p:sp>
        <p:nvSpPr>
          <p:cNvPr id="26" name="文本框 25">
            <a:extLst>
              <a:ext uri="{FF2B5EF4-FFF2-40B4-BE49-F238E27FC236}">
                <a16:creationId xmlns:a16="http://schemas.microsoft.com/office/drawing/2014/main" id="{C50580B3-E5A2-43E1-AA13-F16B6DEB94FF}"/>
              </a:ext>
            </a:extLst>
          </p:cNvPr>
          <p:cNvSpPr txBox="1"/>
          <p:nvPr/>
        </p:nvSpPr>
        <p:spPr>
          <a:xfrm>
            <a:off x="454404" y="5474236"/>
            <a:ext cx="11283191" cy="681084"/>
          </a:xfrm>
          <a:prstGeom prst="rect">
            <a:avLst/>
          </a:prstGeom>
          <a:noFill/>
        </p:spPr>
        <p:txBody>
          <a:bodyPr wrap="square">
            <a:spAutoFit/>
          </a:bodyPr>
          <a:lstStyle/>
          <a:p>
            <a:pPr>
              <a:lnSpc>
                <a:spcPct val="125000"/>
              </a:lnSpc>
            </a:pPr>
            <a:r>
              <a:rPr lang="zh-CN" altLang="en-US" sz="1600" dirty="0"/>
              <a:t>         则卡利斯</a:t>
            </a:r>
            <a:r>
              <a:rPr lang="en-US" altLang="zh-CN" sz="1600" dirty="0"/>
              <a:t>/</a:t>
            </a:r>
            <a:r>
              <a:rPr lang="en-US" altLang="zh-CN" sz="1600" dirty="0" err="1"/>
              <a:t>nrf</a:t>
            </a:r>
            <a:r>
              <a:rPr lang="en-US" altLang="zh-CN" sz="1600" dirty="0"/>
              <a:t> </a:t>
            </a:r>
            <a:r>
              <a:rPr lang="zh-CN" altLang="en-US" sz="1600" dirty="0"/>
              <a:t>会触发合并规则，接下来连续出现的音译人名常用字都附加到这个</a:t>
            </a:r>
            <a:r>
              <a:rPr lang="en-US" altLang="zh-CN" sz="1600" dirty="0" err="1"/>
              <a:t>nrf</a:t>
            </a:r>
            <a:r>
              <a:rPr lang="en-US" altLang="zh-CN" sz="1600" dirty="0"/>
              <a:t> </a:t>
            </a:r>
            <a:r>
              <a:rPr lang="zh-CN" altLang="en-US" sz="1600" dirty="0"/>
              <a:t>上去，且一旦遇到出生于则会终止合并。合并结果为</a:t>
            </a:r>
            <a:r>
              <a:rPr lang="en-US" altLang="zh-CN" sz="1600" dirty="0"/>
              <a:t>:</a:t>
            </a:r>
            <a:endParaRPr lang="zh-CN" altLang="en-US" sz="1600" dirty="0"/>
          </a:p>
        </p:txBody>
      </p:sp>
      <p:pic>
        <p:nvPicPr>
          <p:cNvPr id="25" name="图片 24">
            <a:extLst>
              <a:ext uri="{FF2B5EF4-FFF2-40B4-BE49-F238E27FC236}">
                <a16:creationId xmlns:a16="http://schemas.microsoft.com/office/drawing/2014/main" id="{CCF1CBE2-3408-4AF9-A9D4-9EF078469DC8}"/>
              </a:ext>
            </a:extLst>
          </p:cNvPr>
          <p:cNvPicPr>
            <a:picLocks noChangeAspect="1"/>
          </p:cNvPicPr>
          <p:nvPr/>
        </p:nvPicPr>
        <p:blipFill>
          <a:blip r:embed="rId5"/>
          <a:stretch>
            <a:fillRect/>
          </a:stretch>
        </p:blipFill>
        <p:spPr>
          <a:xfrm>
            <a:off x="3393499" y="6155320"/>
            <a:ext cx="5405002" cy="285285"/>
          </a:xfrm>
          <a:prstGeom prst="rect">
            <a:avLst/>
          </a:prstGeom>
        </p:spPr>
      </p:pic>
    </p:spTree>
    <p:extLst>
      <p:ext uri="{BB962C8B-B14F-4D97-AF65-F5344CB8AC3E}">
        <p14:creationId xmlns:p14="http://schemas.microsoft.com/office/powerpoint/2010/main" val="2660921630"/>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84290BA-A63B-4E7E-A884-FF738CE7909F}"/>
              </a:ext>
            </a:extLst>
          </p:cNvPr>
          <p:cNvSpPr/>
          <p:nvPr/>
        </p:nvSpPr>
        <p:spPr>
          <a:xfrm>
            <a:off x="0" y="254000"/>
            <a:ext cx="609600"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a:extLst>
              <a:ext uri="{FF2B5EF4-FFF2-40B4-BE49-F238E27FC236}">
                <a16:creationId xmlns:a16="http://schemas.microsoft.com/office/drawing/2014/main" id="{600B0ADF-8D41-46B4-A138-8D6F8BA97D27}"/>
              </a:ext>
            </a:extLst>
          </p:cNvPr>
          <p:cNvSpPr/>
          <p:nvPr/>
        </p:nvSpPr>
        <p:spPr>
          <a:xfrm>
            <a:off x="5301842" y="254000"/>
            <a:ext cx="6890157"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8196" name="组合 3">
            <a:extLst>
              <a:ext uri="{FF2B5EF4-FFF2-40B4-BE49-F238E27FC236}">
                <a16:creationId xmlns:a16="http://schemas.microsoft.com/office/drawing/2014/main" id="{857EADDF-9E81-4807-B36F-5E74649BE350}"/>
              </a:ext>
            </a:extLst>
          </p:cNvPr>
          <p:cNvGrpSpPr>
            <a:grpSpLocks/>
          </p:cNvGrpSpPr>
          <p:nvPr/>
        </p:nvGrpSpPr>
        <p:grpSpPr bwMode="auto">
          <a:xfrm>
            <a:off x="550863" y="82550"/>
            <a:ext cx="5036205" cy="585788"/>
            <a:chOff x="551544" y="82976"/>
            <a:chExt cx="5194364" cy="584775"/>
          </a:xfrm>
        </p:grpSpPr>
        <p:sp>
          <p:nvSpPr>
            <p:cNvPr id="8201" name="文本框 4">
              <a:extLst>
                <a:ext uri="{FF2B5EF4-FFF2-40B4-BE49-F238E27FC236}">
                  <a16:creationId xmlns:a16="http://schemas.microsoft.com/office/drawing/2014/main" id="{E952F96E-D67D-4B29-A047-E1E6709177A9}"/>
                </a:ext>
              </a:extLst>
            </p:cNvPr>
            <p:cNvSpPr txBox="1">
              <a:spLocks noChangeArrowheads="1"/>
            </p:cNvSpPr>
            <p:nvPr/>
          </p:nvSpPr>
          <p:spPr bwMode="auto">
            <a:xfrm>
              <a:off x="800098" y="111278"/>
              <a:ext cx="4945810" cy="522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dirty="0">
                  <a:solidFill>
                    <a:srgbClr val="044875"/>
                  </a:solidFill>
                  <a:latin typeface="微软雅黑" panose="020B0503020204020204" pitchFamily="34" charset="-122"/>
                  <a:ea typeface="微软雅黑" panose="020B0503020204020204" pitchFamily="34" charset="-122"/>
                </a:rPr>
                <a:t>基于规则的命名实体识别</a:t>
              </a:r>
            </a:p>
          </p:txBody>
        </p:sp>
        <p:sp>
          <p:nvSpPr>
            <p:cNvPr id="6" name="文本框 5">
              <a:extLst>
                <a:ext uri="{FF2B5EF4-FFF2-40B4-BE49-F238E27FC236}">
                  <a16:creationId xmlns:a16="http://schemas.microsoft.com/office/drawing/2014/main" id="{A62A2E5B-7130-48DE-AE2F-9BEFF8073CA1}"/>
                </a:ext>
              </a:extLst>
            </p:cNvPr>
            <p:cNvSpPr txBox="1"/>
            <p:nvPr/>
          </p:nvSpPr>
          <p:spPr>
            <a:xfrm>
              <a:off x="551544" y="82976"/>
              <a:ext cx="723631" cy="584775"/>
            </a:xfrm>
            <a:prstGeom prst="rect">
              <a:avLst/>
            </a:prstGeom>
            <a:noFill/>
          </p:spPr>
          <p:txBody>
            <a:bodyPr>
              <a:spAutoFit/>
            </a:bodyPr>
            <a:lstStyle/>
            <a:p>
              <a:pPr algn="ctr" eaLnBrk="1" fontAlgn="auto" hangingPunct="1">
                <a:spcBef>
                  <a:spcPts val="0"/>
                </a:spcBef>
                <a:spcAft>
                  <a:spcPts val="0"/>
                </a:spcAft>
                <a:defRPr/>
              </a:pPr>
              <a:r>
                <a:rPr lang="en-US" altLang="zh-CN" sz="3200" dirty="0">
                  <a:solidFill>
                    <a:schemeClr val="bg2">
                      <a:lumMod val="25000"/>
                    </a:schemeClr>
                  </a:solidFill>
                  <a:latin typeface="Impact" panose="020B0806030902050204" pitchFamily="34" charset="0"/>
                  <a:ea typeface="+mn-ea"/>
                </a:rPr>
                <a:t>02</a:t>
              </a:r>
              <a:endParaRPr lang="zh-CN" altLang="en-US" sz="3200" dirty="0">
                <a:solidFill>
                  <a:schemeClr val="bg2">
                    <a:lumMod val="25000"/>
                  </a:schemeClr>
                </a:solidFill>
                <a:latin typeface="Impact" panose="020B0806030902050204" pitchFamily="34" charset="0"/>
                <a:ea typeface="+mn-ea"/>
              </a:endParaRPr>
            </a:p>
          </p:txBody>
        </p:sp>
      </p:grpSp>
      <p:sp>
        <p:nvSpPr>
          <p:cNvPr id="7" name="矩形 6">
            <a:extLst>
              <a:ext uri="{FF2B5EF4-FFF2-40B4-BE49-F238E27FC236}">
                <a16:creationId xmlns:a16="http://schemas.microsoft.com/office/drawing/2014/main" id="{D090BA98-08F7-479C-A3F7-F5D7EF5238D4}"/>
              </a:ext>
            </a:extLst>
          </p:cNvPr>
          <p:cNvSpPr/>
          <p:nvPr/>
        </p:nvSpPr>
        <p:spPr>
          <a:xfrm>
            <a:off x="10439400" y="6621463"/>
            <a:ext cx="17526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a:extLst>
              <a:ext uri="{FF2B5EF4-FFF2-40B4-BE49-F238E27FC236}">
                <a16:creationId xmlns:a16="http://schemas.microsoft.com/office/drawing/2014/main" id="{33C5B642-8FBB-4B34-B5BE-22B42B585F38}"/>
              </a:ext>
            </a:extLst>
          </p:cNvPr>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8" name="文本框 17">
            <a:extLst>
              <a:ext uri="{FF2B5EF4-FFF2-40B4-BE49-F238E27FC236}">
                <a16:creationId xmlns:a16="http://schemas.microsoft.com/office/drawing/2014/main" id="{4EE49362-8DA5-478F-A012-AFA053400429}"/>
              </a:ext>
            </a:extLst>
          </p:cNvPr>
          <p:cNvSpPr txBox="1"/>
          <p:nvPr/>
        </p:nvSpPr>
        <p:spPr>
          <a:xfrm>
            <a:off x="453006" y="634121"/>
            <a:ext cx="11375471" cy="988860"/>
          </a:xfrm>
          <a:prstGeom prst="rect">
            <a:avLst/>
          </a:prstGeom>
          <a:noFill/>
        </p:spPr>
        <p:txBody>
          <a:bodyPr wrap="square">
            <a:spAutoFit/>
          </a:bodyPr>
          <a:lstStyle/>
          <a:p>
            <a:pPr>
              <a:lnSpc>
                <a:spcPct val="125000"/>
              </a:lnSpc>
            </a:pPr>
            <a:r>
              <a:rPr lang="zh-CN" altLang="en-US" sz="1600" dirty="0"/>
              <a:t>         这套规则的核心思想是尽量谨慎地启动，一旦启动，只负责将分词模块切碎的已知音译人名合并起来，不负责识别未知的音译人名片段。其中，已知的音译人名(或碎片)由核心词典和用户词典提供，音译人名词库及常用字由data/dictionary/</a:t>
            </a:r>
            <a:r>
              <a:rPr lang="en-US" altLang="zh-CN" sz="1600" dirty="0"/>
              <a:t>p</a:t>
            </a:r>
            <a:r>
              <a:rPr lang="zh-CN" altLang="en-US" sz="1600" dirty="0"/>
              <a:t>erson</a:t>
            </a:r>
            <a:endParaRPr lang="en-US" altLang="zh-CN" sz="1600" dirty="0"/>
          </a:p>
          <a:p>
            <a:pPr>
              <a:lnSpc>
                <a:spcPct val="125000"/>
              </a:lnSpc>
            </a:pPr>
            <a:r>
              <a:rPr lang="zh-CN" altLang="en-US" sz="1600" dirty="0"/>
              <a:t>/nrf.txt提供，其样例为:</a:t>
            </a:r>
          </a:p>
        </p:txBody>
      </p:sp>
      <p:pic>
        <p:nvPicPr>
          <p:cNvPr id="9" name="图片 8">
            <a:extLst>
              <a:ext uri="{FF2B5EF4-FFF2-40B4-BE49-F238E27FC236}">
                <a16:creationId xmlns:a16="http://schemas.microsoft.com/office/drawing/2014/main" id="{421E559E-AF6E-4F7A-83AD-ED29DA380F56}"/>
              </a:ext>
            </a:extLst>
          </p:cNvPr>
          <p:cNvPicPr>
            <a:picLocks noChangeAspect="1"/>
          </p:cNvPicPr>
          <p:nvPr/>
        </p:nvPicPr>
        <p:blipFill>
          <a:blip r:embed="rId3"/>
          <a:stretch>
            <a:fillRect/>
          </a:stretch>
        </p:blipFill>
        <p:spPr>
          <a:xfrm>
            <a:off x="5587068" y="1580462"/>
            <a:ext cx="746620" cy="1448173"/>
          </a:xfrm>
          <a:prstGeom prst="rect">
            <a:avLst/>
          </a:prstGeom>
        </p:spPr>
      </p:pic>
      <p:sp>
        <p:nvSpPr>
          <p:cNvPr id="23" name="文本框 22">
            <a:extLst>
              <a:ext uri="{FF2B5EF4-FFF2-40B4-BE49-F238E27FC236}">
                <a16:creationId xmlns:a16="http://schemas.microsoft.com/office/drawing/2014/main" id="{38CD2258-21E2-415A-925E-A17F6CE9C036}"/>
              </a:ext>
            </a:extLst>
          </p:cNvPr>
          <p:cNvSpPr txBox="1"/>
          <p:nvPr/>
        </p:nvSpPr>
        <p:spPr>
          <a:xfrm>
            <a:off x="371213" y="3020937"/>
            <a:ext cx="11457264" cy="988860"/>
          </a:xfrm>
          <a:prstGeom prst="rect">
            <a:avLst/>
          </a:prstGeom>
          <a:noFill/>
        </p:spPr>
        <p:txBody>
          <a:bodyPr wrap="square">
            <a:spAutoFit/>
          </a:bodyPr>
          <a:lstStyle/>
          <a:p>
            <a:pPr>
              <a:lnSpc>
                <a:spcPct val="125000"/>
              </a:lnSpc>
            </a:pPr>
            <a:r>
              <a:rPr lang="en-US" altLang="zh-CN" sz="1600" dirty="0"/>
              <a:t>        </a:t>
            </a:r>
            <a:r>
              <a:rPr lang="en-US" altLang="zh-CN" sz="1600" dirty="0" err="1"/>
              <a:t>HanLP</a:t>
            </a:r>
            <a:r>
              <a:rPr lang="zh-CN" altLang="en-US" sz="1600" dirty="0"/>
              <a:t>中的音译人名词库，仅收录至少两个字符的音译人名(或片段)，而未收录单个字符。基于规则的方法虽然无法识别未知的人名片段，但能够召回长度极端长、构词较常规的音译人名</a:t>
            </a:r>
            <a:r>
              <a:rPr lang="en-US" altLang="zh-CN" sz="1600" dirty="0" err="1"/>
              <a:t>HanLP</a:t>
            </a:r>
            <a:r>
              <a:rPr lang="zh-CN" altLang="en-US" sz="1600" dirty="0"/>
              <a:t>中的</a:t>
            </a:r>
            <a:r>
              <a:rPr lang="en-US" altLang="zh-CN" sz="1600" dirty="0"/>
              <a:t>demo_translated_name_recognition.py</a:t>
            </a:r>
            <a:r>
              <a:rPr lang="zh-CN" altLang="en-US" sz="1600" dirty="0"/>
              <a:t>可以召回如下很长的音译人名：</a:t>
            </a:r>
          </a:p>
        </p:txBody>
      </p:sp>
      <p:pic>
        <p:nvPicPr>
          <p:cNvPr id="13" name="图片 12">
            <a:extLst>
              <a:ext uri="{FF2B5EF4-FFF2-40B4-BE49-F238E27FC236}">
                <a16:creationId xmlns:a16="http://schemas.microsoft.com/office/drawing/2014/main" id="{FBD5FD9C-B1D4-40F9-8CB0-7AA4FC4A5811}"/>
              </a:ext>
            </a:extLst>
          </p:cNvPr>
          <p:cNvPicPr>
            <a:picLocks noChangeAspect="1"/>
          </p:cNvPicPr>
          <p:nvPr/>
        </p:nvPicPr>
        <p:blipFill>
          <a:blip r:embed="rId4"/>
          <a:stretch>
            <a:fillRect/>
          </a:stretch>
        </p:blipFill>
        <p:spPr>
          <a:xfrm>
            <a:off x="2170346" y="4151793"/>
            <a:ext cx="7851307" cy="638751"/>
          </a:xfrm>
          <a:prstGeom prst="rect">
            <a:avLst/>
          </a:prstGeom>
        </p:spPr>
      </p:pic>
    </p:spTree>
    <p:extLst>
      <p:ext uri="{BB962C8B-B14F-4D97-AF65-F5344CB8AC3E}">
        <p14:creationId xmlns:p14="http://schemas.microsoft.com/office/powerpoint/2010/main" val="1460544873"/>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84290BA-A63B-4E7E-A884-FF738CE7909F}"/>
              </a:ext>
            </a:extLst>
          </p:cNvPr>
          <p:cNvSpPr/>
          <p:nvPr/>
        </p:nvSpPr>
        <p:spPr>
          <a:xfrm>
            <a:off x="0" y="254000"/>
            <a:ext cx="609600"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a:extLst>
              <a:ext uri="{FF2B5EF4-FFF2-40B4-BE49-F238E27FC236}">
                <a16:creationId xmlns:a16="http://schemas.microsoft.com/office/drawing/2014/main" id="{600B0ADF-8D41-46B4-A138-8D6F8BA97D27}"/>
              </a:ext>
            </a:extLst>
          </p:cNvPr>
          <p:cNvSpPr/>
          <p:nvPr/>
        </p:nvSpPr>
        <p:spPr>
          <a:xfrm>
            <a:off x="5301842" y="254000"/>
            <a:ext cx="6890157"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8196" name="组合 3">
            <a:extLst>
              <a:ext uri="{FF2B5EF4-FFF2-40B4-BE49-F238E27FC236}">
                <a16:creationId xmlns:a16="http://schemas.microsoft.com/office/drawing/2014/main" id="{857EADDF-9E81-4807-B36F-5E74649BE350}"/>
              </a:ext>
            </a:extLst>
          </p:cNvPr>
          <p:cNvGrpSpPr>
            <a:grpSpLocks/>
          </p:cNvGrpSpPr>
          <p:nvPr/>
        </p:nvGrpSpPr>
        <p:grpSpPr bwMode="auto">
          <a:xfrm>
            <a:off x="550863" y="82550"/>
            <a:ext cx="5036205" cy="585788"/>
            <a:chOff x="551544" y="82976"/>
            <a:chExt cx="5194364" cy="584775"/>
          </a:xfrm>
        </p:grpSpPr>
        <p:sp>
          <p:nvSpPr>
            <p:cNvPr id="8201" name="文本框 4">
              <a:extLst>
                <a:ext uri="{FF2B5EF4-FFF2-40B4-BE49-F238E27FC236}">
                  <a16:creationId xmlns:a16="http://schemas.microsoft.com/office/drawing/2014/main" id="{E952F96E-D67D-4B29-A047-E1E6709177A9}"/>
                </a:ext>
              </a:extLst>
            </p:cNvPr>
            <p:cNvSpPr txBox="1">
              <a:spLocks noChangeArrowheads="1"/>
            </p:cNvSpPr>
            <p:nvPr/>
          </p:nvSpPr>
          <p:spPr bwMode="auto">
            <a:xfrm>
              <a:off x="800098" y="111278"/>
              <a:ext cx="4945810" cy="522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dirty="0">
                  <a:solidFill>
                    <a:srgbClr val="044875"/>
                  </a:solidFill>
                  <a:latin typeface="微软雅黑" panose="020B0503020204020204" pitchFamily="34" charset="-122"/>
                  <a:ea typeface="微软雅黑" panose="020B0503020204020204" pitchFamily="34" charset="-122"/>
                </a:rPr>
                <a:t>基于规则的命名实体识别</a:t>
              </a:r>
            </a:p>
          </p:txBody>
        </p:sp>
        <p:sp>
          <p:nvSpPr>
            <p:cNvPr id="6" name="文本框 5">
              <a:extLst>
                <a:ext uri="{FF2B5EF4-FFF2-40B4-BE49-F238E27FC236}">
                  <a16:creationId xmlns:a16="http://schemas.microsoft.com/office/drawing/2014/main" id="{A62A2E5B-7130-48DE-AE2F-9BEFF8073CA1}"/>
                </a:ext>
              </a:extLst>
            </p:cNvPr>
            <p:cNvSpPr txBox="1"/>
            <p:nvPr/>
          </p:nvSpPr>
          <p:spPr>
            <a:xfrm>
              <a:off x="551544" y="82976"/>
              <a:ext cx="723631" cy="584775"/>
            </a:xfrm>
            <a:prstGeom prst="rect">
              <a:avLst/>
            </a:prstGeom>
            <a:noFill/>
          </p:spPr>
          <p:txBody>
            <a:bodyPr>
              <a:spAutoFit/>
            </a:bodyPr>
            <a:lstStyle/>
            <a:p>
              <a:pPr algn="ctr" eaLnBrk="1" fontAlgn="auto" hangingPunct="1">
                <a:spcBef>
                  <a:spcPts val="0"/>
                </a:spcBef>
                <a:spcAft>
                  <a:spcPts val="0"/>
                </a:spcAft>
                <a:defRPr/>
              </a:pPr>
              <a:r>
                <a:rPr lang="en-US" altLang="zh-CN" sz="3200" dirty="0">
                  <a:solidFill>
                    <a:schemeClr val="bg2">
                      <a:lumMod val="25000"/>
                    </a:schemeClr>
                  </a:solidFill>
                  <a:latin typeface="Impact" panose="020B0806030902050204" pitchFamily="34" charset="0"/>
                  <a:ea typeface="+mn-ea"/>
                </a:rPr>
                <a:t>02</a:t>
              </a:r>
              <a:endParaRPr lang="zh-CN" altLang="en-US" sz="3200" dirty="0">
                <a:solidFill>
                  <a:schemeClr val="bg2">
                    <a:lumMod val="25000"/>
                  </a:schemeClr>
                </a:solidFill>
                <a:latin typeface="Impact" panose="020B0806030902050204" pitchFamily="34" charset="0"/>
                <a:ea typeface="+mn-ea"/>
              </a:endParaRPr>
            </a:p>
          </p:txBody>
        </p:sp>
      </p:grpSp>
      <p:sp>
        <p:nvSpPr>
          <p:cNvPr id="7" name="矩形 6">
            <a:extLst>
              <a:ext uri="{FF2B5EF4-FFF2-40B4-BE49-F238E27FC236}">
                <a16:creationId xmlns:a16="http://schemas.microsoft.com/office/drawing/2014/main" id="{D090BA98-08F7-479C-A3F7-F5D7EF5238D4}"/>
              </a:ext>
            </a:extLst>
          </p:cNvPr>
          <p:cNvSpPr/>
          <p:nvPr/>
        </p:nvSpPr>
        <p:spPr>
          <a:xfrm>
            <a:off x="10439400" y="6621463"/>
            <a:ext cx="17526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a:extLst>
              <a:ext uri="{FF2B5EF4-FFF2-40B4-BE49-F238E27FC236}">
                <a16:creationId xmlns:a16="http://schemas.microsoft.com/office/drawing/2014/main" id="{33C5B642-8FBB-4B34-B5BE-22B42B585F38}"/>
              </a:ext>
            </a:extLst>
          </p:cNvPr>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 name="文本框 13">
            <a:extLst>
              <a:ext uri="{FF2B5EF4-FFF2-40B4-BE49-F238E27FC236}">
                <a16:creationId xmlns:a16="http://schemas.microsoft.com/office/drawing/2014/main" id="{04010E23-BB92-466F-8393-872B17F9A147}"/>
              </a:ext>
            </a:extLst>
          </p:cNvPr>
          <p:cNvSpPr txBox="1"/>
          <p:nvPr/>
        </p:nvSpPr>
        <p:spPr>
          <a:xfrm>
            <a:off x="478173" y="696478"/>
            <a:ext cx="3207391" cy="369332"/>
          </a:xfrm>
          <a:prstGeom prst="rect">
            <a:avLst/>
          </a:prstGeom>
          <a:noFill/>
        </p:spPr>
        <p:txBody>
          <a:bodyPr wrap="square" rtlCol="0">
            <a:spAutoFit/>
          </a:bodyPr>
          <a:lstStyle/>
          <a:p>
            <a:pPr marL="285750" indent="-285750">
              <a:buFont typeface="Wingdings" panose="05000000000000000000" pitchFamily="2" charset="2"/>
              <a:buChar char="l"/>
            </a:pPr>
            <a:r>
              <a:rPr lang="zh-CN" altLang="en-US" b="1" dirty="0"/>
              <a:t>基于规则的日本人名识别</a:t>
            </a:r>
          </a:p>
        </p:txBody>
      </p:sp>
      <p:sp>
        <p:nvSpPr>
          <p:cNvPr id="15" name="文本框 14">
            <a:extLst>
              <a:ext uri="{FF2B5EF4-FFF2-40B4-BE49-F238E27FC236}">
                <a16:creationId xmlns:a16="http://schemas.microsoft.com/office/drawing/2014/main" id="{7895640D-2BAC-4DFC-84BF-8B93ED592E4B}"/>
              </a:ext>
            </a:extLst>
          </p:cNvPr>
          <p:cNvSpPr txBox="1"/>
          <p:nvPr/>
        </p:nvSpPr>
        <p:spPr>
          <a:xfrm>
            <a:off x="520117" y="1065810"/>
            <a:ext cx="11392249" cy="1912190"/>
          </a:xfrm>
          <a:prstGeom prst="rect">
            <a:avLst/>
          </a:prstGeom>
          <a:noFill/>
        </p:spPr>
        <p:txBody>
          <a:bodyPr wrap="square">
            <a:spAutoFit/>
          </a:bodyPr>
          <a:lstStyle/>
          <a:p>
            <a:pPr>
              <a:lnSpc>
                <a:spcPct val="125000"/>
              </a:lnSpc>
            </a:pPr>
            <a:r>
              <a:rPr lang="zh-CN" altLang="en-US" sz="1600" dirty="0"/>
              <a:t>         相较于音译人名，日本人名的长度在固定的范围内(3~5个字)，且含有明确的姓氏，用规则识别起来更加简单。相反，中文语料库主要来自官方新闻，由于历史原因，其中日本人名的丰度非常低,反而无法构成有效的监督学习样本库。</a:t>
            </a:r>
            <a:endParaRPr lang="en-US" altLang="zh-CN" sz="1600" dirty="0"/>
          </a:p>
          <a:p>
            <a:pPr>
              <a:lnSpc>
                <a:spcPct val="125000"/>
              </a:lnSpc>
            </a:pPr>
            <a:r>
              <a:rPr lang="zh-CN" altLang="en-US" sz="1600" dirty="0"/>
              <a:t>       于是</a:t>
            </a:r>
            <a:r>
              <a:rPr lang="en-US" altLang="zh-CN" sz="1600" dirty="0" err="1"/>
              <a:t>HanLP</a:t>
            </a:r>
            <a:r>
              <a:rPr lang="zh-CN" altLang="en-US" sz="1600" dirty="0"/>
              <a:t>设计了如下日本人名识别规则</a:t>
            </a:r>
            <a:r>
              <a:rPr lang="en-US" altLang="zh-CN" sz="1600" dirty="0"/>
              <a:t>:</a:t>
            </a:r>
          </a:p>
          <a:p>
            <a:pPr>
              <a:lnSpc>
                <a:spcPct val="125000"/>
              </a:lnSpc>
            </a:pPr>
            <a:r>
              <a:rPr lang="zh-CN" altLang="en-US" sz="1600" dirty="0"/>
              <a:t>      （</a:t>
            </a:r>
            <a:r>
              <a:rPr lang="en-US" altLang="zh-CN" sz="1600" dirty="0"/>
              <a:t>1</a:t>
            </a:r>
            <a:r>
              <a:rPr lang="zh-CN" altLang="en-US" sz="1600" dirty="0"/>
              <a:t>）在文本中匹配日本人名的姓氏和名字，分别记作</a:t>
            </a:r>
            <a:r>
              <a:rPr lang="en-US" altLang="zh-CN" sz="1600" dirty="0"/>
              <a:t>x</a:t>
            </a:r>
            <a:r>
              <a:rPr lang="zh-CN" altLang="en-US" sz="1600" dirty="0"/>
              <a:t>和</a:t>
            </a:r>
            <a:r>
              <a:rPr lang="en-US" altLang="zh-CN" sz="1600" dirty="0"/>
              <a:t>m ;</a:t>
            </a:r>
          </a:p>
          <a:p>
            <a:pPr>
              <a:lnSpc>
                <a:spcPct val="125000"/>
              </a:lnSpc>
            </a:pPr>
            <a:r>
              <a:rPr lang="zh-CN" altLang="en-US" sz="1600" dirty="0"/>
              <a:t>      （</a:t>
            </a:r>
            <a:r>
              <a:rPr lang="en-US" altLang="zh-CN" sz="1600" dirty="0"/>
              <a:t>2</a:t>
            </a:r>
            <a:r>
              <a:rPr lang="zh-CN" altLang="en-US" sz="1600" dirty="0"/>
              <a:t>）将连续的</a:t>
            </a:r>
            <a:r>
              <a:rPr lang="en-US" altLang="zh-CN" sz="1600" dirty="0" err="1"/>
              <a:t>xm</a:t>
            </a:r>
            <a:r>
              <a:rPr lang="zh-CN" altLang="en-US" sz="1600" dirty="0"/>
              <a:t>合并为日本人名，标注为</a:t>
            </a:r>
            <a:r>
              <a:rPr lang="en-US" altLang="zh-CN" sz="1600" dirty="0" err="1"/>
              <a:t>nrj</a:t>
            </a:r>
            <a:r>
              <a:rPr lang="zh-CN" altLang="en-US" sz="1600" dirty="0"/>
              <a:t>。</a:t>
            </a:r>
            <a:endParaRPr lang="en-US" altLang="zh-CN" sz="1600" dirty="0"/>
          </a:p>
          <a:p>
            <a:pPr>
              <a:lnSpc>
                <a:spcPct val="125000"/>
              </a:lnSpc>
            </a:pPr>
            <a:r>
              <a:rPr lang="zh-CN" altLang="en-US" sz="1600" dirty="0"/>
              <a:t>其中，匹配的根据是日本人名词典</a:t>
            </a:r>
            <a:r>
              <a:rPr lang="en-US" altLang="zh-CN" sz="1600" dirty="0"/>
              <a:t>data/dictionary/person/nrj.txt</a:t>
            </a:r>
            <a:r>
              <a:rPr lang="zh-CN" altLang="en-US" sz="1600" dirty="0"/>
              <a:t>，其样例为</a:t>
            </a:r>
            <a:r>
              <a:rPr lang="en-US" altLang="zh-CN" sz="1600" dirty="0"/>
              <a:t>:</a:t>
            </a:r>
          </a:p>
        </p:txBody>
      </p:sp>
      <p:pic>
        <p:nvPicPr>
          <p:cNvPr id="10" name="图片 9">
            <a:extLst>
              <a:ext uri="{FF2B5EF4-FFF2-40B4-BE49-F238E27FC236}">
                <a16:creationId xmlns:a16="http://schemas.microsoft.com/office/drawing/2014/main" id="{EDDCBF33-0D87-4580-B00D-1A8321A6194A}"/>
              </a:ext>
            </a:extLst>
          </p:cNvPr>
          <p:cNvPicPr>
            <a:picLocks noChangeAspect="1"/>
          </p:cNvPicPr>
          <p:nvPr/>
        </p:nvPicPr>
        <p:blipFill>
          <a:blip r:embed="rId3"/>
          <a:stretch>
            <a:fillRect/>
          </a:stretch>
        </p:blipFill>
        <p:spPr>
          <a:xfrm>
            <a:off x="5698864" y="2970493"/>
            <a:ext cx="794272" cy="1484943"/>
          </a:xfrm>
          <a:prstGeom prst="rect">
            <a:avLst/>
          </a:prstGeom>
        </p:spPr>
      </p:pic>
      <p:sp>
        <p:nvSpPr>
          <p:cNvPr id="19" name="文本框 18">
            <a:extLst>
              <a:ext uri="{FF2B5EF4-FFF2-40B4-BE49-F238E27FC236}">
                <a16:creationId xmlns:a16="http://schemas.microsoft.com/office/drawing/2014/main" id="{0972DFD1-E363-40A2-B2ED-9455AB35389D}"/>
              </a:ext>
            </a:extLst>
          </p:cNvPr>
          <p:cNvSpPr txBox="1"/>
          <p:nvPr/>
        </p:nvSpPr>
        <p:spPr>
          <a:xfrm>
            <a:off x="550862" y="4462943"/>
            <a:ext cx="11361503" cy="681084"/>
          </a:xfrm>
          <a:prstGeom prst="rect">
            <a:avLst/>
          </a:prstGeom>
          <a:noFill/>
        </p:spPr>
        <p:txBody>
          <a:bodyPr wrap="square">
            <a:spAutoFit/>
          </a:bodyPr>
          <a:lstStyle/>
          <a:p>
            <a:pPr>
              <a:lnSpc>
                <a:spcPct val="125000"/>
              </a:lnSpc>
            </a:pPr>
            <a:r>
              <a:rPr lang="zh-CN" altLang="en-US" sz="1600" dirty="0"/>
              <a:t>       考虑到日本人经常以居住地附近的山水作为姓名，可能存在姓氏与名字组合成中国地名的情形，比如“龟山公园”。为此，HanLP还额外增加了--条黑名单规则，将这些例外情况标记为A:</a:t>
            </a:r>
          </a:p>
        </p:txBody>
      </p:sp>
      <p:pic>
        <p:nvPicPr>
          <p:cNvPr id="16" name="图片 15">
            <a:extLst>
              <a:ext uri="{FF2B5EF4-FFF2-40B4-BE49-F238E27FC236}">
                <a16:creationId xmlns:a16="http://schemas.microsoft.com/office/drawing/2014/main" id="{3BF7DC74-9085-4E34-BF41-F5151BB298A8}"/>
              </a:ext>
            </a:extLst>
          </p:cNvPr>
          <p:cNvPicPr>
            <a:picLocks noChangeAspect="1"/>
          </p:cNvPicPr>
          <p:nvPr/>
        </p:nvPicPr>
        <p:blipFill>
          <a:blip r:embed="rId4"/>
          <a:stretch>
            <a:fillRect/>
          </a:stretch>
        </p:blipFill>
        <p:spPr>
          <a:xfrm>
            <a:off x="5670378" y="5134146"/>
            <a:ext cx="1122469" cy="344759"/>
          </a:xfrm>
          <a:prstGeom prst="rect">
            <a:avLst/>
          </a:prstGeom>
        </p:spPr>
      </p:pic>
      <p:sp>
        <p:nvSpPr>
          <p:cNvPr id="24" name="文本框 23">
            <a:extLst>
              <a:ext uri="{FF2B5EF4-FFF2-40B4-BE49-F238E27FC236}">
                <a16:creationId xmlns:a16="http://schemas.microsoft.com/office/drawing/2014/main" id="{FA6E98D2-D781-48F4-842C-CD26DEAD1A21}"/>
              </a:ext>
            </a:extLst>
          </p:cNvPr>
          <p:cNvSpPr txBox="1"/>
          <p:nvPr/>
        </p:nvSpPr>
        <p:spPr>
          <a:xfrm>
            <a:off x="550862" y="5469024"/>
            <a:ext cx="11361503" cy="338554"/>
          </a:xfrm>
          <a:prstGeom prst="rect">
            <a:avLst/>
          </a:prstGeom>
          <a:noFill/>
        </p:spPr>
        <p:txBody>
          <a:bodyPr wrap="square">
            <a:spAutoFit/>
          </a:bodyPr>
          <a:lstStyle/>
          <a:p>
            <a:r>
              <a:rPr lang="zh-CN" altLang="en-US" sz="1600" dirty="0"/>
              <a:t>       通过这些简单规则，HanLP赋予了默认的二元语法分词器召回日本人名的初级能力，识别结果如下：</a:t>
            </a:r>
          </a:p>
        </p:txBody>
      </p:sp>
      <p:pic>
        <p:nvPicPr>
          <p:cNvPr id="21" name="图片 20">
            <a:extLst>
              <a:ext uri="{FF2B5EF4-FFF2-40B4-BE49-F238E27FC236}">
                <a16:creationId xmlns:a16="http://schemas.microsoft.com/office/drawing/2014/main" id="{14835686-E480-4351-886E-350FB575B618}"/>
              </a:ext>
            </a:extLst>
          </p:cNvPr>
          <p:cNvPicPr>
            <a:picLocks noChangeAspect="1"/>
          </p:cNvPicPr>
          <p:nvPr/>
        </p:nvPicPr>
        <p:blipFill>
          <a:blip r:embed="rId5"/>
          <a:stretch>
            <a:fillRect/>
          </a:stretch>
        </p:blipFill>
        <p:spPr>
          <a:xfrm>
            <a:off x="2397691" y="5803286"/>
            <a:ext cx="7889924" cy="772976"/>
          </a:xfrm>
          <a:prstGeom prst="rect">
            <a:avLst/>
          </a:prstGeom>
        </p:spPr>
      </p:pic>
    </p:spTree>
    <p:extLst>
      <p:ext uri="{BB962C8B-B14F-4D97-AF65-F5344CB8AC3E}">
        <p14:creationId xmlns:p14="http://schemas.microsoft.com/office/powerpoint/2010/main" val="3704296643"/>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84290BA-A63B-4E7E-A884-FF738CE7909F}"/>
              </a:ext>
            </a:extLst>
          </p:cNvPr>
          <p:cNvSpPr/>
          <p:nvPr/>
        </p:nvSpPr>
        <p:spPr>
          <a:xfrm>
            <a:off x="0" y="254000"/>
            <a:ext cx="609600"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a:extLst>
              <a:ext uri="{FF2B5EF4-FFF2-40B4-BE49-F238E27FC236}">
                <a16:creationId xmlns:a16="http://schemas.microsoft.com/office/drawing/2014/main" id="{600B0ADF-8D41-46B4-A138-8D6F8BA97D27}"/>
              </a:ext>
            </a:extLst>
          </p:cNvPr>
          <p:cNvSpPr/>
          <p:nvPr/>
        </p:nvSpPr>
        <p:spPr>
          <a:xfrm>
            <a:off x="5301842" y="254000"/>
            <a:ext cx="6890157"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8196" name="组合 3">
            <a:extLst>
              <a:ext uri="{FF2B5EF4-FFF2-40B4-BE49-F238E27FC236}">
                <a16:creationId xmlns:a16="http://schemas.microsoft.com/office/drawing/2014/main" id="{857EADDF-9E81-4807-B36F-5E74649BE350}"/>
              </a:ext>
            </a:extLst>
          </p:cNvPr>
          <p:cNvGrpSpPr>
            <a:grpSpLocks/>
          </p:cNvGrpSpPr>
          <p:nvPr/>
        </p:nvGrpSpPr>
        <p:grpSpPr bwMode="auto">
          <a:xfrm>
            <a:off x="550863" y="82550"/>
            <a:ext cx="5036205" cy="585788"/>
            <a:chOff x="551544" y="82976"/>
            <a:chExt cx="5194364" cy="584775"/>
          </a:xfrm>
        </p:grpSpPr>
        <p:sp>
          <p:nvSpPr>
            <p:cNvPr id="8201" name="文本框 4">
              <a:extLst>
                <a:ext uri="{FF2B5EF4-FFF2-40B4-BE49-F238E27FC236}">
                  <a16:creationId xmlns:a16="http://schemas.microsoft.com/office/drawing/2014/main" id="{E952F96E-D67D-4B29-A047-E1E6709177A9}"/>
                </a:ext>
              </a:extLst>
            </p:cNvPr>
            <p:cNvSpPr txBox="1">
              <a:spLocks noChangeArrowheads="1"/>
            </p:cNvSpPr>
            <p:nvPr/>
          </p:nvSpPr>
          <p:spPr bwMode="auto">
            <a:xfrm>
              <a:off x="800098" y="111278"/>
              <a:ext cx="4945810" cy="522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dirty="0">
                  <a:solidFill>
                    <a:srgbClr val="044875"/>
                  </a:solidFill>
                  <a:latin typeface="微软雅黑" panose="020B0503020204020204" pitchFamily="34" charset="-122"/>
                  <a:ea typeface="微软雅黑" panose="020B0503020204020204" pitchFamily="34" charset="-122"/>
                </a:rPr>
                <a:t>基于规则的命名实体识别</a:t>
              </a:r>
            </a:p>
          </p:txBody>
        </p:sp>
        <p:sp>
          <p:nvSpPr>
            <p:cNvPr id="6" name="文本框 5">
              <a:extLst>
                <a:ext uri="{FF2B5EF4-FFF2-40B4-BE49-F238E27FC236}">
                  <a16:creationId xmlns:a16="http://schemas.microsoft.com/office/drawing/2014/main" id="{A62A2E5B-7130-48DE-AE2F-9BEFF8073CA1}"/>
                </a:ext>
              </a:extLst>
            </p:cNvPr>
            <p:cNvSpPr txBox="1"/>
            <p:nvPr/>
          </p:nvSpPr>
          <p:spPr>
            <a:xfrm>
              <a:off x="551544" y="82976"/>
              <a:ext cx="723631" cy="584775"/>
            </a:xfrm>
            <a:prstGeom prst="rect">
              <a:avLst/>
            </a:prstGeom>
            <a:noFill/>
          </p:spPr>
          <p:txBody>
            <a:bodyPr>
              <a:spAutoFit/>
            </a:bodyPr>
            <a:lstStyle/>
            <a:p>
              <a:pPr algn="ctr" eaLnBrk="1" fontAlgn="auto" hangingPunct="1">
                <a:spcBef>
                  <a:spcPts val="0"/>
                </a:spcBef>
                <a:spcAft>
                  <a:spcPts val="0"/>
                </a:spcAft>
                <a:defRPr/>
              </a:pPr>
              <a:r>
                <a:rPr lang="en-US" altLang="zh-CN" sz="3200" dirty="0">
                  <a:solidFill>
                    <a:schemeClr val="bg2">
                      <a:lumMod val="25000"/>
                    </a:schemeClr>
                  </a:solidFill>
                  <a:latin typeface="Impact" panose="020B0806030902050204" pitchFamily="34" charset="0"/>
                  <a:ea typeface="+mn-ea"/>
                </a:rPr>
                <a:t>02</a:t>
              </a:r>
              <a:endParaRPr lang="zh-CN" altLang="en-US" sz="3200" dirty="0">
                <a:solidFill>
                  <a:schemeClr val="bg2">
                    <a:lumMod val="25000"/>
                  </a:schemeClr>
                </a:solidFill>
                <a:latin typeface="Impact" panose="020B0806030902050204" pitchFamily="34" charset="0"/>
                <a:ea typeface="+mn-ea"/>
              </a:endParaRPr>
            </a:p>
          </p:txBody>
        </p:sp>
      </p:grpSp>
      <p:sp>
        <p:nvSpPr>
          <p:cNvPr id="7" name="矩形 6">
            <a:extLst>
              <a:ext uri="{FF2B5EF4-FFF2-40B4-BE49-F238E27FC236}">
                <a16:creationId xmlns:a16="http://schemas.microsoft.com/office/drawing/2014/main" id="{D090BA98-08F7-479C-A3F7-F5D7EF5238D4}"/>
              </a:ext>
            </a:extLst>
          </p:cNvPr>
          <p:cNvSpPr/>
          <p:nvPr/>
        </p:nvSpPr>
        <p:spPr>
          <a:xfrm>
            <a:off x="10439400" y="6621463"/>
            <a:ext cx="17526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a:extLst>
              <a:ext uri="{FF2B5EF4-FFF2-40B4-BE49-F238E27FC236}">
                <a16:creationId xmlns:a16="http://schemas.microsoft.com/office/drawing/2014/main" id="{33C5B642-8FBB-4B34-B5BE-22B42B585F38}"/>
              </a:ext>
            </a:extLst>
          </p:cNvPr>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 name="文本框 13">
            <a:extLst>
              <a:ext uri="{FF2B5EF4-FFF2-40B4-BE49-F238E27FC236}">
                <a16:creationId xmlns:a16="http://schemas.microsoft.com/office/drawing/2014/main" id="{04010E23-BB92-466F-8393-872B17F9A147}"/>
              </a:ext>
            </a:extLst>
          </p:cNvPr>
          <p:cNvSpPr txBox="1"/>
          <p:nvPr/>
        </p:nvSpPr>
        <p:spPr>
          <a:xfrm>
            <a:off x="478173" y="696478"/>
            <a:ext cx="3207391" cy="369332"/>
          </a:xfrm>
          <a:prstGeom prst="rect">
            <a:avLst/>
          </a:prstGeom>
          <a:noFill/>
        </p:spPr>
        <p:txBody>
          <a:bodyPr wrap="square" rtlCol="0">
            <a:spAutoFit/>
          </a:bodyPr>
          <a:lstStyle/>
          <a:p>
            <a:pPr marL="285750" indent="-285750">
              <a:buFont typeface="Wingdings" panose="05000000000000000000" pitchFamily="2" charset="2"/>
              <a:buChar char="l"/>
            </a:pPr>
            <a:r>
              <a:rPr lang="zh-CN" altLang="en-US" b="1" dirty="0"/>
              <a:t>基于规则的数词英文识别</a:t>
            </a:r>
          </a:p>
        </p:txBody>
      </p:sp>
      <p:sp>
        <p:nvSpPr>
          <p:cNvPr id="17" name="文本框 16">
            <a:extLst>
              <a:ext uri="{FF2B5EF4-FFF2-40B4-BE49-F238E27FC236}">
                <a16:creationId xmlns:a16="http://schemas.microsoft.com/office/drawing/2014/main" id="{288C6576-44E7-4867-9725-F3C2D1A59A08}"/>
              </a:ext>
            </a:extLst>
          </p:cNvPr>
          <p:cNvSpPr txBox="1"/>
          <p:nvPr/>
        </p:nvSpPr>
        <p:spPr>
          <a:xfrm>
            <a:off x="488871" y="1030520"/>
            <a:ext cx="11134987" cy="2219967"/>
          </a:xfrm>
          <a:prstGeom prst="rect">
            <a:avLst/>
          </a:prstGeom>
          <a:noFill/>
        </p:spPr>
        <p:txBody>
          <a:bodyPr wrap="square">
            <a:spAutoFit/>
          </a:bodyPr>
          <a:lstStyle/>
          <a:p>
            <a:pPr>
              <a:lnSpc>
                <a:spcPct val="125000"/>
              </a:lnSpc>
            </a:pPr>
            <a:r>
              <a:rPr lang="zh-CN" altLang="en-US" sz="1600" dirty="0"/>
              <a:t>          数词</a:t>
            </a:r>
            <a:r>
              <a:rPr lang="en-US" altLang="zh-CN" sz="1600" dirty="0"/>
              <a:t>(</a:t>
            </a:r>
            <a:r>
              <a:rPr lang="zh-CN" altLang="en-US" sz="1600" dirty="0"/>
              <a:t>一二三、</a:t>
            </a:r>
            <a:r>
              <a:rPr lang="en-US" altLang="zh-CN" sz="1600" dirty="0"/>
              <a:t>123</a:t>
            </a:r>
            <a:r>
              <a:rPr lang="zh-CN" altLang="en-US" sz="1600" dirty="0"/>
              <a:t>）和英文单词同样是汉语文本中常见的命名实体，特别适合利用规则进行识别。常见做法是正则表达式，然而其匹配开销较大。</a:t>
            </a:r>
            <a:endParaRPr lang="en-US" altLang="zh-CN" sz="1600" dirty="0"/>
          </a:p>
          <a:p>
            <a:pPr>
              <a:lnSpc>
                <a:spcPct val="125000"/>
              </a:lnSpc>
            </a:pPr>
            <a:r>
              <a:rPr lang="en-US" altLang="zh-CN" sz="1600" dirty="0"/>
              <a:t>         </a:t>
            </a:r>
            <a:r>
              <a:rPr lang="zh-CN" altLang="en-US" sz="1600" dirty="0"/>
              <a:t>在</a:t>
            </a:r>
            <a:r>
              <a:rPr lang="en-US" altLang="zh-CN" sz="1600" dirty="0" err="1"/>
              <a:t>HanLP</a:t>
            </a:r>
            <a:r>
              <a:rPr lang="zh-CN" altLang="en-US" sz="1600" dirty="0"/>
              <a:t>中，采取的规则是将相同类型的连续字符分别合并。具体说来，首先利用</a:t>
            </a:r>
            <a:r>
              <a:rPr lang="en-US" altLang="zh-CN" sz="1600" dirty="0" err="1"/>
              <a:t>com.hankcs.hanlp.Dictionary.other</a:t>
            </a:r>
            <a:r>
              <a:rPr lang="en-US" altLang="zh-CN" sz="1600" dirty="0"/>
              <a:t>. </a:t>
            </a:r>
            <a:r>
              <a:rPr lang="en-US" altLang="zh-CN" sz="1600" dirty="0" err="1"/>
              <a:t>CharType</a:t>
            </a:r>
            <a:r>
              <a:rPr lang="en-US" altLang="zh-CN" sz="1600" dirty="0"/>
              <a:t> </a:t>
            </a:r>
            <a:r>
              <a:rPr lang="zh-CN" altLang="en-US" sz="1600" dirty="0"/>
              <a:t>工具类获取每个字符的类型。字符类型有单字节、分隔符（标点符号</a:t>
            </a:r>
            <a:r>
              <a:rPr lang="en-US" altLang="zh-CN" sz="1600" dirty="0"/>
              <a:t>)</a:t>
            </a:r>
            <a:r>
              <a:rPr lang="zh-CN" altLang="en-US" sz="1600" dirty="0"/>
              <a:t>、中文字符、字母、数字、序号等。然后扫描字符串的类型数组，将类型相同的字符合并，利用其类型确定词性（数词</a:t>
            </a:r>
            <a:r>
              <a:rPr lang="en-US" altLang="zh-CN" sz="1600" dirty="0"/>
              <a:t>m</a:t>
            </a:r>
            <a:r>
              <a:rPr lang="zh-CN" altLang="en-US" sz="1600" dirty="0"/>
              <a:t>或英文</a:t>
            </a:r>
            <a:r>
              <a:rPr lang="en-US" altLang="zh-CN" sz="1600" dirty="0" err="1"/>
              <a:t>nx</a:t>
            </a:r>
            <a:r>
              <a:rPr lang="zh-CN" altLang="en-US" sz="1600" dirty="0"/>
              <a:t>等</a:t>
            </a:r>
            <a:r>
              <a:rPr lang="en-US" altLang="zh-CN" sz="1600" dirty="0"/>
              <a:t>)</a:t>
            </a:r>
            <a:r>
              <a:rPr lang="zh-CN" altLang="en-US" sz="1600" dirty="0"/>
              <a:t>。这部分的实现位于</a:t>
            </a:r>
            <a:r>
              <a:rPr lang="en-US" altLang="zh-CN" sz="1600" dirty="0" err="1"/>
              <a:t>com.hankcs</a:t>
            </a:r>
            <a:r>
              <a:rPr lang="en-US" altLang="zh-CN" sz="1600" dirty="0"/>
              <a:t>. </a:t>
            </a:r>
            <a:r>
              <a:rPr lang="en-US" altLang="zh-CN" sz="1600" dirty="0" err="1"/>
              <a:t>hanlp.seg.Segment#quickAtomSegment</a:t>
            </a:r>
            <a:r>
              <a:rPr lang="zh-CN" altLang="en-US" sz="1600" dirty="0"/>
              <a:t>，在第</a:t>
            </a:r>
            <a:r>
              <a:rPr lang="en-US" altLang="zh-CN" sz="1600" dirty="0"/>
              <a:t>3</a:t>
            </a:r>
            <a:r>
              <a:rPr lang="zh-CN" altLang="en-US" sz="1600" dirty="0"/>
              <a:t>章中被称为原子分词。</a:t>
            </a:r>
            <a:endParaRPr lang="en-US" altLang="zh-CN" sz="1600" dirty="0"/>
          </a:p>
          <a:p>
            <a:pPr>
              <a:lnSpc>
                <a:spcPct val="125000"/>
              </a:lnSpc>
            </a:pPr>
            <a:r>
              <a:rPr lang="zh-CN" altLang="en-US" sz="1600" dirty="0"/>
              <a:t>        这套规则的</a:t>
            </a:r>
            <a:r>
              <a:rPr lang="en-US" altLang="zh-CN" sz="1600" dirty="0"/>
              <a:t>Python</a:t>
            </a:r>
            <a:r>
              <a:rPr lang="zh-CN" altLang="en-US" sz="1600" dirty="0"/>
              <a:t>代码为：</a:t>
            </a:r>
            <a:endParaRPr lang="en-US" altLang="zh-CN" sz="1600" dirty="0"/>
          </a:p>
        </p:txBody>
      </p:sp>
      <p:pic>
        <p:nvPicPr>
          <p:cNvPr id="9" name="图片 8">
            <a:extLst>
              <a:ext uri="{FF2B5EF4-FFF2-40B4-BE49-F238E27FC236}">
                <a16:creationId xmlns:a16="http://schemas.microsoft.com/office/drawing/2014/main" id="{5641AF4A-77DC-48C1-90CB-D9235D448DE8}"/>
              </a:ext>
            </a:extLst>
          </p:cNvPr>
          <p:cNvPicPr>
            <a:picLocks noChangeAspect="1"/>
          </p:cNvPicPr>
          <p:nvPr/>
        </p:nvPicPr>
        <p:blipFill>
          <a:blip r:embed="rId3"/>
          <a:stretch>
            <a:fillRect/>
          </a:stretch>
        </p:blipFill>
        <p:spPr>
          <a:xfrm>
            <a:off x="3768186" y="3239835"/>
            <a:ext cx="4655628" cy="1207603"/>
          </a:xfrm>
          <a:prstGeom prst="rect">
            <a:avLst/>
          </a:prstGeom>
        </p:spPr>
      </p:pic>
      <p:sp>
        <p:nvSpPr>
          <p:cNvPr id="11" name="文本框 10">
            <a:extLst>
              <a:ext uri="{FF2B5EF4-FFF2-40B4-BE49-F238E27FC236}">
                <a16:creationId xmlns:a16="http://schemas.microsoft.com/office/drawing/2014/main" id="{08EF9110-7FA9-4C88-BEFF-8824091C8C47}"/>
              </a:ext>
            </a:extLst>
          </p:cNvPr>
          <p:cNvSpPr txBox="1"/>
          <p:nvPr/>
        </p:nvSpPr>
        <p:spPr>
          <a:xfrm>
            <a:off x="904163" y="4447438"/>
            <a:ext cx="1736521" cy="373307"/>
          </a:xfrm>
          <a:prstGeom prst="rect">
            <a:avLst/>
          </a:prstGeom>
          <a:noFill/>
        </p:spPr>
        <p:txBody>
          <a:bodyPr wrap="square" rtlCol="0">
            <a:spAutoFit/>
          </a:bodyPr>
          <a:lstStyle/>
          <a:p>
            <a:pPr>
              <a:lnSpc>
                <a:spcPct val="125000"/>
              </a:lnSpc>
            </a:pPr>
            <a:r>
              <a:rPr lang="zh-CN" altLang="en-US" sz="1600" dirty="0"/>
              <a:t>输出：</a:t>
            </a:r>
          </a:p>
        </p:txBody>
      </p:sp>
      <p:pic>
        <p:nvPicPr>
          <p:cNvPr id="13" name="图片 12">
            <a:extLst>
              <a:ext uri="{FF2B5EF4-FFF2-40B4-BE49-F238E27FC236}">
                <a16:creationId xmlns:a16="http://schemas.microsoft.com/office/drawing/2014/main" id="{4E88E33E-6B08-442D-BDB4-7D9800F30BC7}"/>
              </a:ext>
            </a:extLst>
          </p:cNvPr>
          <p:cNvPicPr>
            <a:picLocks noChangeAspect="1"/>
          </p:cNvPicPr>
          <p:nvPr/>
        </p:nvPicPr>
        <p:blipFill>
          <a:blip r:embed="rId4"/>
          <a:stretch>
            <a:fillRect/>
          </a:stretch>
        </p:blipFill>
        <p:spPr>
          <a:xfrm>
            <a:off x="4042377" y="4820745"/>
            <a:ext cx="3969109" cy="865721"/>
          </a:xfrm>
          <a:prstGeom prst="rect">
            <a:avLst/>
          </a:prstGeom>
        </p:spPr>
      </p:pic>
      <p:sp>
        <p:nvSpPr>
          <p:cNvPr id="25" name="文本框 24">
            <a:extLst>
              <a:ext uri="{FF2B5EF4-FFF2-40B4-BE49-F238E27FC236}">
                <a16:creationId xmlns:a16="http://schemas.microsoft.com/office/drawing/2014/main" id="{FE2CB1FE-4C0D-4EEE-B201-E107F26B1814}"/>
              </a:ext>
            </a:extLst>
          </p:cNvPr>
          <p:cNvSpPr txBox="1"/>
          <p:nvPr/>
        </p:nvSpPr>
        <p:spPr>
          <a:xfrm>
            <a:off x="478173" y="5719949"/>
            <a:ext cx="11442583" cy="685059"/>
          </a:xfrm>
          <a:prstGeom prst="rect">
            <a:avLst/>
          </a:prstGeom>
          <a:noFill/>
        </p:spPr>
        <p:txBody>
          <a:bodyPr wrap="square">
            <a:spAutoFit/>
          </a:bodyPr>
          <a:lstStyle/>
          <a:p>
            <a:pPr>
              <a:lnSpc>
                <a:spcPct val="125000"/>
              </a:lnSpc>
            </a:pPr>
            <a:r>
              <a:rPr lang="zh-CN" altLang="en-US" sz="1600" dirty="0"/>
              <a:t>       可见，HanLP能够识别“三○○”这样的中文数词。此外，</a:t>
            </a:r>
            <a:r>
              <a:rPr lang="en-US" altLang="zh-CN" sz="1600" dirty="0" err="1"/>
              <a:t>HanLP</a:t>
            </a:r>
            <a:r>
              <a:rPr lang="zh-CN" altLang="en-US" sz="1600" dirty="0"/>
              <a:t>还提供</a:t>
            </a:r>
            <a:r>
              <a:rPr lang="en-US" altLang="zh-CN" sz="1600" dirty="0" err="1"/>
              <a:t>CharType</a:t>
            </a:r>
            <a:r>
              <a:rPr lang="zh-CN" altLang="en-US" sz="1600" dirty="0"/>
              <a:t>这个工具类灵活修改所需字符类型。比如在 电商场景下，可能需要将数量区间识别为一整个数词，此时可以将区间符号“</a:t>
            </a:r>
            <a:r>
              <a:rPr lang="en-US" altLang="zh-CN" sz="1600" dirty="0"/>
              <a:t>~</a:t>
            </a:r>
            <a:r>
              <a:rPr lang="zh-CN" altLang="en-US" sz="1600" dirty="0"/>
              <a:t>”设置为数字类型来达到目的：</a:t>
            </a:r>
          </a:p>
        </p:txBody>
      </p:sp>
    </p:spTree>
    <p:extLst>
      <p:ext uri="{BB962C8B-B14F-4D97-AF65-F5344CB8AC3E}">
        <p14:creationId xmlns:p14="http://schemas.microsoft.com/office/powerpoint/2010/main" val="1894929850"/>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84290BA-A63B-4E7E-A884-FF738CE7909F}"/>
              </a:ext>
            </a:extLst>
          </p:cNvPr>
          <p:cNvSpPr/>
          <p:nvPr/>
        </p:nvSpPr>
        <p:spPr>
          <a:xfrm>
            <a:off x="0" y="254000"/>
            <a:ext cx="609600"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a:extLst>
              <a:ext uri="{FF2B5EF4-FFF2-40B4-BE49-F238E27FC236}">
                <a16:creationId xmlns:a16="http://schemas.microsoft.com/office/drawing/2014/main" id="{600B0ADF-8D41-46B4-A138-8D6F8BA97D27}"/>
              </a:ext>
            </a:extLst>
          </p:cNvPr>
          <p:cNvSpPr/>
          <p:nvPr/>
        </p:nvSpPr>
        <p:spPr>
          <a:xfrm>
            <a:off x="5301842" y="254000"/>
            <a:ext cx="6890157"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8196" name="组合 3">
            <a:extLst>
              <a:ext uri="{FF2B5EF4-FFF2-40B4-BE49-F238E27FC236}">
                <a16:creationId xmlns:a16="http://schemas.microsoft.com/office/drawing/2014/main" id="{857EADDF-9E81-4807-B36F-5E74649BE350}"/>
              </a:ext>
            </a:extLst>
          </p:cNvPr>
          <p:cNvGrpSpPr>
            <a:grpSpLocks/>
          </p:cNvGrpSpPr>
          <p:nvPr/>
        </p:nvGrpSpPr>
        <p:grpSpPr bwMode="auto">
          <a:xfrm>
            <a:off x="550863" y="82550"/>
            <a:ext cx="5036205" cy="585788"/>
            <a:chOff x="551544" y="82976"/>
            <a:chExt cx="5194364" cy="584775"/>
          </a:xfrm>
        </p:grpSpPr>
        <p:sp>
          <p:nvSpPr>
            <p:cNvPr id="8201" name="文本框 4">
              <a:extLst>
                <a:ext uri="{FF2B5EF4-FFF2-40B4-BE49-F238E27FC236}">
                  <a16:creationId xmlns:a16="http://schemas.microsoft.com/office/drawing/2014/main" id="{E952F96E-D67D-4B29-A047-E1E6709177A9}"/>
                </a:ext>
              </a:extLst>
            </p:cNvPr>
            <p:cNvSpPr txBox="1">
              <a:spLocks noChangeArrowheads="1"/>
            </p:cNvSpPr>
            <p:nvPr/>
          </p:nvSpPr>
          <p:spPr bwMode="auto">
            <a:xfrm>
              <a:off x="800098" y="111278"/>
              <a:ext cx="4945810" cy="522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dirty="0">
                  <a:solidFill>
                    <a:srgbClr val="044875"/>
                  </a:solidFill>
                  <a:latin typeface="微软雅黑" panose="020B0503020204020204" pitchFamily="34" charset="-122"/>
                  <a:ea typeface="微软雅黑" panose="020B0503020204020204" pitchFamily="34" charset="-122"/>
                </a:rPr>
                <a:t>基于规则的命名实体识别</a:t>
              </a:r>
            </a:p>
          </p:txBody>
        </p:sp>
        <p:sp>
          <p:nvSpPr>
            <p:cNvPr id="6" name="文本框 5">
              <a:extLst>
                <a:ext uri="{FF2B5EF4-FFF2-40B4-BE49-F238E27FC236}">
                  <a16:creationId xmlns:a16="http://schemas.microsoft.com/office/drawing/2014/main" id="{A62A2E5B-7130-48DE-AE2F-9BEFF8073CA1}"/>
                </a:ext>
              </a:extLst>
            </p:cNvPr>
            <p:cNvSpPr txBox="1"/>
            <p:nvPr/>
          </p:nvSpPr>
          <p:spPr>
            <a:xfrm>
              <a:off x="551544" y="82976"/>
              <a:ext cx="723631" cy="584775"/>
            </a:xfrm>
            <a:prstGeom prst="rect">
              <a:avLst/>
            </a:prstGeom>
            <a:noFill/>
          </p:spPr>
          <p:txBody>
            <a:bodyPr>
              <a:spAutoFit/>
            </a:bodyPr>
            <a:lstStyle/>
            <a:p>
              <a:pPr algn="ctr" eaLnBrk="1" fontAlgn="auto" hangingPunct="1">
                <a:spcBef>
                  <a:spcPts val="0"/>
                </a:spcBef>
                <a:spcAft>
                  <a:spcPts val="0"/>
                </a:spcAft>
                <a:defRPr/>
              </a:pPr>
              <a:r>
                <a:rPr lang="en-US" altLang="zh-CN" sz="3200" dirty="0">
                  <a:solidFill>
                    <a:schemeClr val="bg2">
                      <a:lumMod val="25000"/>
                    </a:schemeClr>
                  </a:solidFill>
                  <a:latin typeface="Impact" panose="020B0806030902050204" pitchFamily="34" charset="0"/>
                  <a:ea typeface="+mn-ea"/>
                </a:rPr>
                <a:t>02</a:t>
              </a:r>
              <a:endParaRPr lang="zh-CN" altLang="en-US" sz="3200" dirty="0">
                <a:solidFill>
                  <a:schemeClr val="bg2">
                    <a:lumMod val="25000"/>
                  </a:schemeClr>
                </a:solidFill>
                <a:latin typeface="Impact" panose="020B0806030902050204" pitchFamily="34" charset="0"/>
                <a:ea typeface="+mn-ea"/>
              </a:endParaRPr>
            </a:p>
          </p:txBody>
        </p:sp>
      </p:grpSp>
      <p:sp>
        <p:nvSpPr>
          <p:cNvPr id="7" name="矩形 6">
            <a:extLst>
              <a:ext uri="{FF2B5EF4-FFF2-40B4-BE49-F238E27FC236}">
                <a16:creationId xmlns:a16="http://schemas.microsoft.com/office/drawing/2014/main" id="{D090BA98-08F7-479C-A3F7-F5D7EF5238D4}"/>
              </a:ext>
            </a:extLst>
          </p:cNvPr>
          <p:cNvSpPr/>
          <p:nvPr/>
        </p:nvSpPr>
        <p:spPr>
          <a:xfrm>
            <a:off x="10439400" y="6621463"/>
            <a:ext cx="17526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a:extLst>
              <a:ext uri="{FF2B5EF4-FFF2-40B4-BE49-F238E27FC236}">
                <a16:creationId xmlns:a16="http://schemas.microsoft.com/office/drawing/2014/main" id="{33C5B642-8FBB-4B34-B5BE-22B42B585F38}"/>
              </a:ext>
            </a:extLst>
          </p:cNvPr>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5" name="图片 4">
            <a:extLst>
              <a:ext uri="{FF2B5EF4-FFF2-40B4-BE49-F238E27FC236}">
                <a16:creationId xmlns:a16="http://schemas.microsoft.com/office/drawing/2014/main" id="{88B0B135-411A-4F27-A3D4-9B3EDD98C6DA}"/>
              </a:ext>
            </a:extLst>
          </p:cNvPr>
          <p:cNvPicPr>
            <a:picLocks noChangeAspect="1"/>
          </p:cNvPicPr>
          <p:nvPr/>
        </p:nvPicPr>
        <p:blipFill>
          <a:blip r:embed="rId3"/>
          <a:stretch>
            <a:fillRect/>
          </a:stretch>
        </p:blipFill>
        <p:spPr>
          <a:xfrm>
            <a:off x="3530611" y="662472"/>
            <a:ext cx="5130778" cy="985109"/>
          </a:xfrm>
          <a:prstGeom prst="rect">
            <a:avLst/>
          </a:prstGeom>
        </p:spPr>
      </p:pic>
      <p:sp>
        <p:nvSpPr>
          <p:cNvPr id="10" name="文本框 9">
            <a:extLst>
              <a:ext uri="{FF2B5EF4-FFF2-40B4-BE49-F238E27FC236}">
                <a16:creationId xmlns:a16="http://schemas.microsoft.com/office/drawing/2014/main" id="{6FACB4F9-8CB8-4076-A837-20BB71621DB4}"/>
              </a:ext>
            </a:extLst>
          </p:cNvPr>
          <p:cNvSpPr txBox="1"/>
          <p:nvPr/>
        </p:nvSpPr>
        <p:spPr>
          <a:xfrm>
            <a:off x="717105" y="1794583"/>
            <a:ext cx="2722382" cy="338554"/>
          </a:xfrm>
          <a:prstGeom prst="rect">
            <a:avLst/>
          </a:prstGeom>
          <a:noFill/>
        </p:spPr>
        <p:txBody>
          <a:bodyPr wrap="square" rtlCol="0">
            <a:spAutoFit/>
          </a:bodyPr>
          <a:lstStyle/>
          <a:p>
            <a:r>
              <a:rPr lang="zh-CN" altLang="en-US" sz="1600" dirty="0"/>
              <a:t>输出：</a:t>
            </a:r>
          </a:p>
        </p:txBody>
      </p:sp>
      <p:pic>
        <p:nvPicPr>
          <p:cNvPr id="15" name="图片 14">
            <a:extLst>
              <a:ext uri="{FF2B5EF4-FFF2-40B4-BE49-F238E27FC236}">
                <a16:creationId xmlns:a16="http://schemas.microsoft.com/office/drawing/2014/main" id="{F3F384B8-4146-44FA-93F8-79918BCF4C48}"/>
              </a:ext>
            </a:extLst>
          </p:cNvPr>
          <p:cNvPicPr>
            <a:picLocks noChangeAspect="1"/>
          </p:cNvPicPr>
          <p:nvPr/>
        </p:nvPicPr>
        <p:blipFill>
          <a:blip r:embed="rId4"/>
          <a:stretch>
            <a:fillRect/>
          </a:stretch>
        </p:blipFill>
        <p:spPr>
          <a:xfrm>
            <a:off x="3401063" y="2262904"/>
            <a:ext cx="5389874" cy="510922"/>
          </a:xfrm>
          <a:prstGeom prst="rect">
            <a:avLst/>
          </a:prstGeom>
        </p:spPr>
      </p:pic>
      <p:sp>
        <p:nvSpPr>
          <p:cNvPr id="21" name="文本框 20">
            <a:extLst>
              <a:ext uri="{FF2B5EF4-FFF2-40B4-BE49-F238E27FC236}">
                <a16:creationId xmlns:a16="http://schemas.microsoft.com/office/drawing/2014/main" id="{18A71563-0EFF-4266-AF53-481F284CA3D2}"/>
              </a:ext>
            </a:extLst>
          </p:cNvPr>
          <p:cNvSpPr txBox="1"/>
          <p:nvPr/>
        </p:nvSpPr>
        <p:spPr>
          <a:xfrm>
            <a:off x="355134" y="2963816"/>
            <a:ext cx="11593585" cy="681084"/>
          </a:xfrm>
          <a:prstGeom prst="rect">
            <a:avLst/>
          </a:prstGeom>
          <a:noFill/>
        </p:spPr>
        <p:txBody>
          <a:bodyPr wrap="square">
            <a:spAutoFit/>
          </a:bodyPr>
          <a:lstStyle/>
          <a:p>
            <a:pPr>
              <a:lnSpc>
                <a:spcPct val="125000"/>
              </a:lnSpc>
            </a:pPr>
            <a:r>
              <a:rPr lang="zh-CN" altLang="en-US" sz="1600" dirty="0"/>
              <a:t>          然而，现实问题总是比规则系统复杂得多。比如iPhone 4S这个词语就是由英文、空格和数字组成。它的识别可以通过字符类型、自定义词典或正则表达式等规则系统实现，但效果更好的方式仍然是用统计手法来灵活处理。</a:t>
            </a:r>
          </a:p>
        </p:txBody>
      </p:sp>
    </p:spTree>
    <p:extLst>
      <p:ext uri="{BB962C8B-B14F-4D97-AF65-F5344CB8AC3E}">
        <p14:creationId xmlns:p14="http://schemas.microsoft.com/office/powerpoint/2010/main" val="522260057"/>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84290BA-A63B-4E7E-A884-FF738CE7909F}"/>
              </a:ext>
            </a:extLst>
          </p:cNvPr>
          <p:cNvSpPr/>
          <p:nvPr/>
        </p:nvSpPr>
        <p:spPr>
          <a:xfrm>
            <a:off x="0" y="254000"/>
            <a:ext cx="609600"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a:extLst>
              <a:ext uri="{FF2B5EF4-FFF2-40B4-BE49-F238E27FC236}">
                <a16:creationId xmlns:a16="http://schemas.microsoft.com/office/drawing/2014/main" id="{600B0ADF-8D41-46B4-A138-8D6F8BA97D27}"/>
              </a:ext>
            </a:extLst>
          </p:cNvPr>
          <p:cNvSpPr/>
          <p:nvPr/>
        </p:nvSpPr>
        <p:spPr>
          <a:xfrm>
            <a:off x="4655890" y="254000"/>
            <a:ext cx="7536109"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8196" name="组合 3">
            <a:extLst>
              <a:ext uri="{FF2B5EF4-FFF2-40B4-BE49-F238E27FC236}">
                <a16:creationId xmlns:a16="http://schemas.microsoft.com/office/drawing/2014/main" id="{857EADDF-9E81-4807-B36F-5E74649BE350}"/>
              </a:ext>
            </a:extLst>
          </p:cNvPr>
          <p:cNvGrpSpPr>
            <a:grpSpLocks/>
          </p:cNvGrpSpPr>
          <p:nvPr/>
        </p:nvGrpSpPr>
        <p:grpSpPr bwMode="auto">
          <a:xfrm>
            <a:off x="550863" y="82550"/>
            <a:ext cx="4356697" cy="585788"/>
            <a:chOff x="551544" y="82976"/>
            <a:chExt cx="4355078" cy="584775"/>
          </a:xfrm>
        </p:grpSpPr>
        <p:sp>
          <p:nvSpPr>
            <p:cNvPr id="8201" name="文本框 4">
              <a:extLst>
                <a:ext uri="{FF2B5EF4-FFF2-40B4-BE49-F238E27FC236}">
                  <a16:creationId xmlns:a16="http://schemas.microsoft.com/office/drawing/2014/main" id="{E952F96E-D67D-4B29-A047-E1E6709177A9}"/>
                </a:ext>
              </a:extLst>
            </p:cNvPr>
            <p:cNvSpPr txBox="1">
              <a:spLocks noChangeArrowheads="1"/>
            </p:cNvSpPr>
            <p:nvPr/>
          </p:nvSpPr>
          <p:spPr bwMode="auto">
            <a:xfrm>
              <a:off x="800099" y="111278"/>
              <a:ext cx="4106523" cy="522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dirty="0">
                  <a:solidFill>
                    <a:srgbClr val="044875"/>
                  </a:solidFill>
                  <a:latin typeface="微软雅黑" panose="020B0503020204020204" pitchFamily="34" charset="-122"/>
                  <a:ea typeface="微软雅黑" panose="020B0503020204020204" pitchFamily="34" charset="-122"/>
                </a:rPr>
                <a:t>命名实体识别语料库</a:t>
              </a:r>
            </a:p>
          </p:txBody>
        </p:sp>
        <p:sp>
          <p:nvSpPr>
            <p:cNvPr id="6" name="文本框 5">
              <a:extLst>
                <a:ext uri="{FF2B5EF4-FFF2-40B4-BE49-F238E27FC236}">
                  <a16:creationId xmlns:a16="http://schemas.microsoft.com/office/drawing/2014/main" id="{A62A2E5B-7130-48DE-AE2F-9BEFF8073CA1}"/>
                </a:ext>
              </a:extLst>
            </p:cNvPr>
            <p:cNvSpPr txBox="1"/>
            <p:nvPr/>
          </p:nvSpPr>
          <p:spPr>
            <a:xfrm>
              <a:off x="551544" y="82976"/>
              <a:ext cx="723631" cy="584775"/>
            </a:xfrm>
            <a:prstGeom prst="rect">
              <a:avLst/>
            </a:prstGeom>
            <a:noFill/>
          </p:spPr>
          <p:txBody>
            <a:bodyPr>
              <a:spAutoFit/>
            </a:bodyPr>
            <a:lstStyle/>
            <a:p>
              <a:pPr algn="ctr" eaLnBrk="1" fontAlgn="auto" hangingPunct="1">
                <a:spcBef>
                  <a:spcPts val="0"/>
                </a:spcBef>
                <a:spcAft>
                  <a:spcPts val="0"/>
                </a:spcAft>
                <a:defRPr/>
              </a:pPr>
              <a:r>
                <a:rPr lang="en-US" altLang="zh-CN" sz="3200" dirty="0">
                  <a:solidFill>
                    <a:schemeClr val="bg2">
                      <a:lumMod val="25000"/>
                    </a:schemeClr>
                  </a:solidFill>
                  <a:latin typeface="Impact" panose="020B0806030902050204" pitchFamily="34" charset="0"/>
                  <a:ea typeface="+mn-ea"/>
                </a:rPr>
                <a:t>03</a:t>
              </a:r>
              <a:endParaRPr lang="zh-CN" altLang="en-US" sz="3200" dirty="0">
                <a:solidFill>
                  <a:schemeClr val="bg2">
                    <a:lumMod val="25000"/>
                  </a:schemeClr>
                </a:solidFill>
                <a:latin typeface="Impact" panose="020B0806030902050204" pitchFamily="34" charset="0"/>
                <a:ea typeface="+mn-ea"/>
              </a:endParaRPr>
            </a:p>
          </p:txBody>
        </p:sp>
      </p:grpSp>
      <p:sp>
        <p:nvSpPr>
          <p:cNvPr id="7" name="矩形 6">
            <a:extLst>
              <a:ext uri="{FF2B5EF4-FFF2-40B4-BE49-F238E27FC236}">
                <a16:creationId xmlns:a16="http://schemas.microsoft.com/office/drawing/2014/main" id="{D090BA98-08F7-479C-A3F7-F5D7EF5238D4}"/>
              </a:ext>
            </a:extLst>
          </p:cNvPr>
          <p:cNvSpPr/>
          <p:nvPr/>
        </p:nvSpPr>
        <p:spPr>
          <a:xfrm>
            <a:off x="10439400" y="6621463"/>
            <a:ext cx="17526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a:extLst>
              <a:ext uri="{FF2B5EF4-FFF2-40B4-BE49-F238E27FC236}">
                <a16:creationId xmlns:a16="http://schemas.microsoft.com/office/drawing/2014/main" id="{33C5B642-8FBB-4B34-B5BE-22B42B585F38}"/>
              </a:ext>
            </a:extLst>
          </p:cNvPr>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 name="文本框 14">
            <a:extLst>
              <a:ext uri="{FF2B5EF4-FFF2-40B4-BE49-F238E27FC236}">
                <a16:creationId xmlns:a16="http://schemas.microsoft.com/office/drawing/2014/main" id="{85C51791-B8FB-456A-9992-084DD8951C67}"/>
              </a:ext>
            </a:extLst>
          </p:cNvPr>
          <p:cNvSpPr txBox="1"/>
          <p:nvPr/>
        </p:nvSpPr>
        <p:spPr>
          <a:xfrm>
            <a:off x="478173" y="696478"/>
            <a:ext cx="3984770" cy="369332"/>
          </a:xfrm>
          <a:prstGeom prst="rect">
            <a:avLst/>
          </a:prstGeom>
          <a:noFill/>
        </p:spPr>
        <p:txBody>
          <a:bodyPr wrap="square" rtlCol="0">
            <a:spAutoFit/>
          </a:bodyPr>
          <a:lstStyle/>
          <a:p>
            <a:pPr marL="285750" indent="-285750">
              <a:buFont typeface="Wingdings" panose="05000000000000000000" pitchFamily="2" charset="2"/>
              <a:buChar char="l"/>
            </a:pPr>
            <a:r>
              <a:rPr lang="en-US" altLang="zh-CN" b="1" dirty="0"/>
              <a:t>1998</a:t>
            </a:r>
            <a:r>
              <a:rPr lang="zh-CN" altLang="en-US" b="1" dirty="0"/>
              <a:t>年</a:t>
            </a:r>
            <a:r>
              <a:rPr lang="en-US" altLang="zh-CN" b="1" dirty="0"/>
              <a:t>《</a:t>
            </a:r>
            <a:r>
              <a:rPr lang="zh-CN" altLang="en-US" b="1" dirty="0"/>
              <a:t>人民日报</a:t>
            </a:r>
            <a:r>
              <a:rPr lang="en-US" altLang="zh-CN" b="1" dirty="0"/>
              <a:t>》</a:t>
            </a:r>
            <a:r>
              <a:rPr lang="zh-CN" altLang="en-US" b="1" dirty="0"/>
              <a:t>语料库</a:t>
            </a:r>
          </a:p>
        </p:txBody>
      </p:sp>
      <p:sp>
        <p:nvSpPr>
          <p:cNvPr id="17" name="文本框 16">
            <a:extLst>
              <a:ext uri="{FF2B5EF4-FFF2-40B4-BE49-F238E27FC236}">
                <a16:creationId xmlns:a16="http://schemas.microsoft.com/office/drawing/2014/main" id="{94633122-55B1-4A04-AC3D-BDD4273E79C8}"/>
              </a:ext>
            </a:extLst>
          </p:cNvPr>
          <p:cNvSpPr txBox="1"/>
          <p:nvPr/>
        </p:nvSpPr>
        <p:spPr>
          <a:xfrm>
            <a:off x="478172" y="1065810"/>
            <a:ext cx="10368793" cy="373307"/>
          </a:xfrm>
          <a:prstGeom prst="rect">
            <a:avLst/>
          </a:prstGeom>
          <a:noFill/>
        </p:spPr>
        <p:txBody>
          <a:bodyPr wrap="square">
            <a:spAutoFit/>
          </a:bodyPr>
          <a:lstStyle/>
          <a:p>
            <a:pPr>
              <a:lnSpc>
                <a:spcPct val="125000"/>
              </a:lnSpc>
            </a:pPr>
            <a:r>
              <a:rPr lang="zh-CN" altLang="en-US" sz="1600" dirty="0"/>
              <a:t>       假设我们只关心人名、地名和机构名的话，PKU语料就可以视作命名实体识别语料库。其中一句典型样例为:</a:t>
            </a:r>
          </a:p>
        </p:txBody>
      </p:sp>
      <p:pic>
        <p:nvPicPr>
          <p:cNvPr id="9" name="图片 8">
            <a:extLst>
              <a:ext uri="{FF2B5EF4-FFF2-40B4-BE49-F238E27FC236}">
                <a16:creationId xmlns:a16="http://schemas.microsoft.com/office/drawing/2014/main" id="{A6BE673F-0D44-4CE5-8E13-A55779B7E5F4}"/>
              </a:ext>
            </a:extLst>
          </p:cNvPr>
          <p:cNvPicPr>
            <a:picLocks noChangeAspect="1"/>
          </p:cNvPicPr>
          <p:nvPr/>
        </p:nvPicPr>
        <p:blipFill>
          <a:blip r:embed="rId3"/>
          <a:stretch>
            <a:fillRect/>
          </a:stretch>
        </p:blipFill>
        <p:spPr>
          <a:xfrm>
            <a:off x="2052849" y="1435142"/>
            <a:ext cx="8086302" cy="657705"/>
          </a:xfrm>
          <a:prstGeom prst="rect">
            <a:avLst/>
          </a:prstGeom>
        </p:spPr>
      </p:pic>
      <p:sp>
        <p:nvSpPr>
          <p:cNvPr id="26" name="文本框 25">
            <a:extLst>
              <a:ext uri="{FF2B5EF4-FFF2-40B4-BE49-F238E27FC236}">
                <a16:creationId xmlns:a16="http://schemas.microsoft.com/office/drawing/2014/main" id="{F81F4A3F-8BB9-4B4C-B83D-18398D10D278}"/>
              </a:ext>
            </a:extLst>
          </p:cNvPr>
          <p:cNvSpPr txBox="1"/>
          <p:nvPr/>
        </p:nvSpPr>
        <p:spPr>
          <a:xfrm>
            <a:off x="478172" y="2159968"/>
            <a:ext cx="11367083" cy="992836"/>
          </a:xfrm>
          <a:prstGeom prst="rect">
            <a:avLst/>
          </a:prstGeom>
          <a:noFill/>
        </p:spPr>
        <p:txBody>
          <a:bodyPr wrap="square">
            <a:spAutoFit/>
          </a:bodyPr>
          <a:lstStyle/>
          <a:p>
            <a:pPr>
              <a:lnSpc>
                <a:spcPct val="125000"/>
              </a:lnSpc>
            </a:pPr>
            <a:r>
              <a:rPr lang="zh-CN" altLang="en-US" sz="1600" dirty="0"/>
              <a:t>      句子中nr为人名,ns为地名，nt为机构名。人名和地名比较简单，最难的是</a:t>
            </a:r>
            <a:r>
              <a:rPr lang="en-US" altLang="zh-CN" sz="1600" dirty="0"/>
              <a:t> [ </a:t>
            </a:r>
            <a:r>
              <a:rPr lang="zh-CN" altLang="en-US" sz="1600" dirty="0"/>
              <a:t>联合国/nt销毁/v伊拉克/ns 大规模/b杀伤性/n武器/n 特别/a委员会/n]  /nt 这种很长的复合词。</a:t>
            </a:r>
            <a:endParaRPr lang="en-US" altLang="zh-CN" sz="1600" dirty="0"/>
          </a:p>
          <a:p>
            <a:pPr>
              <a:lnSpc>
                <a:spcPct val="125000"/>
              </a:lnSpc>
            </a:pPr>
            <a:r>
              <a:rPr lang="zh-CN" altLang="en-US" sz="1600" dirty="0"/>
              <a:t>     当然，并非所有的复合词都是命名实体。</a:t>
            </a:r>
            <a:r>
              <a:rPr lang="en-US" altLang="zh-CN" sz="1600" dirty="0"/>
              <a:t>PKU</a:t>
            </a:r>
            <a:r>
              <a:rPr lang="zh-CN" altLang="en-US" sz="1600" dirty="0"/>
              <a:t>语料库中还存在许多</a:t>
            </a:r>
            <a:r>
              <a:rPr lang="en-US" altLang="zh-CN" sz="1600" dirty="0" err="1"/>
              <a:t>nz</a:t>
            </a:r>
            <a:r>
              <a:rPr lang="zh-CN" altLang="en-US" sz="1600" dirty="0"/>
              <a:t>专有名词类型的复合词</a:t>
            </a:r>
            <a:r>
              <a:rPr lang="en-US" altLang="zh-CN" sz="1600" dirty="0"/>
              <a:t>:</a:t>
            </a:r>
            <a:endParaRPr lang="zh-CN" altLang="en-US" sz="1600" dirty="0"/>
          </a:p>
        </p:txBody>
      </p:sp>
      <p:pic>
        <p:nvPicPr>
          <p:cNvPr id="19" name="图片 18">
            <a:extLst>
              <a:ext uri="{FF2B5EF4-FFF2-40B4-BE49-F238E27FC236}">
                <a16:creationId xmlns:a16="http://schemas.microsoft.com/office/drawing/2014/main" id="{3E315F59-0002-4A3C-B520-9B3DA84672F9}"/>
              </a:ext>
            </a:extLst>
          </p:cNvPr>
          <p:cNvPicPr>
            <a:picLocks noChangeAspect="1"/>
          </p:cNvPicPr>
          <p:nvPr/>
        </p:nvPicPr>
        <p:blipFill>
          <a:blip r:embed="rId4"/>
          <a:stretch>
            <a:fillRect/>
          </a:stretch>
        </p:blipFill>
        <p:spPr>
          <a:xfrm>
            <a:off x="3515629" y="3121641"/>
            <a:ext cx="5160741" cy="819068"/>
          </a:xfrm>
          <a:prstGeom prst="rect">
            <a:avLst/>
          </a:prstGeom>
        </p:spPr>
      </p:pic>
      <p:sp>
        <p:nvSpPr>
          <p:cNvPr id="29" name="文本框 28">
            <a:extLst>
              <a:ext uri="{FF2B5EF4-FFF2-40B4-BE49-F238E27FC236}">
                <a16:creationId xmlns:a16="http://schemas.microsoft.com/office/drawing/2014/main" id="{32B34EF0-A291-477A-B4E4-884B9586182C}"/>
              </a:ext>
            </a:extLst>
          </p:cNvPr>
          <p:cNvSpPr txBox="1"/>
          <p:nvPr/>
        </p:nvSpPr>
        <p:spPr>
          <a:xfrm>
            <a:off x="343949" y="4034937"/>
            <a:ext cx="11501306" cy="988860"/>
          </a:xfrm>
          <a:prstGeom prst="rect">
            <a:avLst/>
          </a:prstGeom>
          <a:noFill/>
        </p:spPr>
        <p:txBody>
          <a:bodyPr wrap="square">
            <a:spAutoFit/>
          </a:bodyPr>
          <a:lstStyle/>
          <a:p>
            <a:pPr>
              <a:lnSpc>
                <a:spcPct val="125000"/>
              </a:lnSpc>
            </a:pPr>
            <a:r>
              <a:rPr lang="zh-CN" altLang="en-US" sz="1600" dirty="0"/>
              <a:t>          这些复合词不属于人名、地名和机构名，因此一般按照普通词汇处理。细细分类的话，这些复合词的类型各不相同，比较混乱。另外，“东方明珠电视塔”通常理解为一个地标或地名,此处标注为nz也并不合适。总之，假设我们不关心这些复合词，不将其视作命名实体就行了。</a:t>
            </a:r>
          </a:p>
        </p:txBody>
      </p:sp>
    </p:spTree>
    <p:extLst>
      <p:ext uri="{BB962C8B-B14F-4D97-AF65-F5344CB8AC3E}">
        <p14:creationId xmlns:p14="http://schemas.microsoft.com/office/powerpoint/2010/main" val="1066534721"/>
      </p:ext>
    </p:extLst>
  </p:cSld>
  <p:clrMapOvr>
    <a:masterClrMapping/>
  </p:clrMapOvr>
  <p:transition spd="slow">
    <p:push dir="u"/>
  </p:transition>
</p:sld>
</file>

<file path=ppt/theme/theme1.xml><?xml version="1.0" encoding="utf-8"?>
<a:theme xmlns:a="http://schemas.openxmlformats.org/drawingml/2006/main" name="清风素材 https://12sc.taobao.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tx2"/>
        </a:solidFill>
        <a:ln w="9">
          <a:solidFill>
            <a:schemeClr val="bg2"/>
          </a:solidFill>
          <a:miter lim="800000"/>
          <a:headEnd/>
          <a:tailEnd/>
        </a:ln>
      </a:spPr>
      <a:bodyPr/>
      <a:lstStyle>
        <a:defPPr algn="l">
          <a:lnSpc>
            <a:spcPct val="100000"/>
          </a:lnSpc>
          <a:spcBef>
            <a:spcPct val="0"/>
          </a:spcBef>
          <a:buFontTx/>
          <a:buNone/>
          <a:defRPr sz="1800" dirty="0">
            <a:latin typeface="Arial" panose="020B0604020202020204" pitchFamily="34" charset="0"/>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9219</TotalTime>
  <Words>4536</Words>
  <Application>Microsoft Office PowerPoint</Application>
  <PresentationFormat>宽屏</PresentationFormat>
  <Paragraphs>222</Paragraphs>
  <Slides>29</Slides>
  <Notes>28</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29</vt:i4>
      </vt:variant>
    </vt:vector>
  </HeadingPairs>
  <TitlesOfParts>
    <vt:vector size="38" baseType="lpstr">
      <vt:lpstr>等线</vt:lpstr>
      <vt:lpstr>微软雅黑</vt:lpstr>
      <vt:lpstr>Arial</vt:lpstr>
      <vt:lpstr>Calibri</vt:lpstr>
      <vt:lpstr>Calibri Light</vt:lpstr>
      <vt:lpstr>Cambria Math</vt:lpstr>
      <vt:lpstr>Impact</vt:lpstr>
      <vt:lpstr>Wingdings</vt:lpstr>
      <vt:lpstr>清风素材 https://12sc.taobao.com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12sc.taobao.com</dc:subject>
  <dc:creator>清风素材;12sc.taobao.com</dc:creator>
  <cp:keywords>12sc.taobao.com</cp:keywords>
  <dc:description>12sc.taobao.com</dc:description>
  <cp:lastModifiedBy>Admin</cp:lastModifiedBy>
  <cp:revision>1917</cp:revision>
  <dcterms:created xsi:type="dcterms:W3CDTF">2015-04-13T12:15:43Z</dcterms:created>
  <dcterms:modified xsi:type="dcterms:W3CDTF">2021-08-02T15:02:31Z</dcterms:modified>
  <cp:category>12sc.taobao.com</cp:category>
  <cp:contentStatus>12sc.taobao.com</cp:contentStatus>
</cp:coreProperties>
</file>